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35"/>
  </p:notesMasterIdLst>
  <p:sldIdLst>
    <p:sldId id="256" r:id="rId3"/>
    <p:sldId id="798" r:id="rId4"/>
    <p:sldId id="743" r:id="rId5"/>
    <p:sldId id="746" r:id="rId6"/>
    <p:sldId id="823" r:id="rId7"/>
    <p:sldId id="829" r:id="rId8"/>
    <p:sldId id="782" r:id="rId9"/>
    <p:sldId id="783" r:id="rId10"/>
    <p:sldId id="752" r:id="rId11"/>
    <p:sldId id="753" r:id="rId12"/>
    <p:sldId id="784" r:id="rId13"/>
    <p:sldId id="785" r:id="rId14"/>
    <p:sldId id="754" r:id="rId15"/>
    <p:sldId id="742" r:id="rId16"/>
    <p:sldId id="760" r:id="rId17"/>
    <p:sldId id="744" r:id="rId18"/>
    <p:sldId id="766" r:id="rId19"/>
    <p:sldId id="767" r:id="rId20"/>
    <p:sldId id="796" r:id="rId21"/>
    <p:sldId id="792" r:id="rId22"/>
    <p:sldId id="788" r:id="rId23"/>
    <p:sldId id="789" r:id="rId24"/>
    <p:sldId id="817" r:id="rId25"/>
    <p:sldId id="737" r:id="rId26"/>
    <p:sldId id="819" r:id="rId27"/>
    <p:sldId id="830" r:id="rId28"/>
    <p:sldId id="724" r:id="rId29"/>
    <p:sldId id="815" r:id="rId30"/>
    <p:sldId id="816" r:id="rId31"/>
    <p:sldId id="791" r:id="rId32"/>
    <p:sldId id="824" r:id="rId33"/>
    <p:sldId id="261" r:id="rId3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E26ACA-8058-1A5E-3E45-DE75CCF98E86}" name="Iva Gruden" initials="IG" userId="S::iva.gruden@kpk-rs.si::0e2e3b52-e6aa-449e-b3e2-3af4e5c74f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9D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68" autoAdjust="0"/>
    <p:restoredTop sz="94660"/>
  </p:normalViewPr>
  <p:slideViewPr>
    <p:cSldViewPr snapToGrid="0">
      <p:cViewPr varScale="1">
        <p:scale>
          <a:sx n="61" d="100"/>
          <a:sy n="61" d="100"/>
        </p:scale>
        <p:origin x="1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1625629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2161095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7183370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783178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1103908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0875985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99957597"/>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96810162"/>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1493345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1914553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5364150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59266363"/>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3198078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77452755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6171063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lvl1pPr>
              <a:defRPr>
                <a:latin typeface="Republika" panose="02000506040000020004" pitchFamily="2" charset="-18"/>
              </a:defRPr>
            </a:lvl1pPr>
          </a:lstStyle>
          <a:p>
            <a:r>
              <a:rPr dirty="0"/>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atin typeface="Republika" panose="02000506040000020004" pitchFamily="2" charset="-18"/>
              </a:defRPr>
            </a:lvl1pPr>
          </a:lstStyle>
          <a:p>
            <a:r>
              <a:rPr dirty="0"/>
              <a:t>Slide Subtitle</a:t>
            </a:r>
          </a:p>
        </p:txBody>
      </p:sp>
      <p:sp>
        <p:nvSpPr>
          <p:cNvPr id="44" name="Body Level One…"/>
          <p:cNvSpPr txBox="1">
            <a:spLocks noGrp="1"/>
          </p:cNvSpPr>
          <p:nvPr>
            <p:ph type="body" idx="1" hasCustomPrompt="1"/>
          </p:nvPr>
        </p:nvSpPr>
        <p:spPr>
          <a:prstGeom prst="rect">
            <a:avLst/>
          </a:prstGeom>
        </p:spPr>
        <p:txBody>
          <a:bodyPr/>
          <a:lstStyle>
            <a:lvl1pPr>
              <a:defRPr>
                <a:latin typeface="Republika" panose="02000506040000020004" pitchFamily="2" charset="-18"/>
              </a:defRPr>
            </a:lvl1pPr>
          </a:lstStyle>
          <a:p>
            <a:r>
              <a:rPr dirty="0"/>
              <a:t>Slide bullet text</a:t>
            </a:r>
          </a:p>
          <a:p>
            <a:pPr lvl="1"/>
            <a:endParaRPr dirty="0"/>
          </a:p>
          <a:p>
            <a:pPr lvl="2"/>
            <a:endParaRPr dirty="0"/>
          </a:p>
          <a:p>
            <a:pPr lvl="3"/>
            <a:endParaRPr dirty="0"/>
          </a:p>
          <a:p>
            <a:pPr lvl="4"/>
            <a:endParaRPr dirty="0"/>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lvl1pPr>
              <a:defRPr>
                <a:latin typeface="Republika" panose="02000506040000020004" pitchFamily="2" charset="-18"/>
              </a:defRPr>
            </a:lvl1pPr>
            <a:lvl2pPr>
              <a:defRPr>
                <a:latin typeface="Republika" panose="02000506040000020004" pitchFamily="2" charset="-18"/>
              </a:defRPr>
            </a:lvl2pPr>
            <a:lvl3pPr>
              <a:defRPr>
                <a:latin typeface="Republika" panose="02000506040000020004" pitchFamily="2" charset="-18"/>
              </a:defRPr>
            </a:lvl3pPr>
            <a:lvl4pPr>
              <a:defRPr>
                <a:latin typeface="Republika" panose="02000506040000020004" pitchFamily="2" charset="-18"/>
              </a:defRPr>
            </a:lvl4pPr>
            <a:lvl5pPr>
              <a:defRPr>
                <a:latin typeface="Republika" panose="02000506040000020004" pitchFamily="2" charset="-18"/>
              </a:defRPr>
            </a:lvl5pPr>
          </a:lstStyle>
          <a:p>
            <a:r>
              <a:rPr dirty="0"/>
              <a:t>Slide bullet text</a:t>
            </a:r>
          </a:p>
          <a:p>
            <a:pPr lvl="1"/>
            <a:endParaRPr dirty="0"/>
          </a:p>
          <a:p>
            <a:pPr lvl="2"/>
            <a:endParaRPr dirty="0"/>
          </a:p>
          <a:p>
            <a:pPr lvl="3"/>
            <a:endParaRPr dirty="0"/>
          </a:p>
          <a:p>
            <a:pPr lvl="4"/>
            <a:endParaRPr dirty="0"/>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atin typeface="Republika" panose="02000506040000020004" pitchFamily="2" charset="-18"/>
              </a:defRPr>
            </a:lvl1pPr>
          </a:lstStyle>
          <a:p>
            <a:r>
              <a:rPr dirty="0"/>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lvl1pPr>
              <a:defRPr>
                <a:latin typeface="Republika" panose="02000506040000020004" pitchFamily="2" charset="-18"/>
              </a:defRPr>
            </a:lvl1pPr>
            <a:lvl2pPr>
              <a:defRPr>
                <a:latin typeface="Republika" panose="02000506040000020004" pitchFamily="2" charset="-18"/>
              </a:defRPr>
            </a:lvl2pPr>
            <a:lvl3pPr>
              <a:defRPr>
                <a:latin typeface="Republika" panose="02000506040000020004" pitchFamily="2" charset="-18"/>
              </a:defRPr>
            </a:lvl3pPr>
            <a:lvl4pPr>
              <a:defRPr>
                <a:latin typeface="Republika" panose="02000506040000020004" pitchFamily="2" charset="-18"/>
              </a:defRPr>
            </a:lvl4pPr>
            <a:lvl5pPr>
              <a:defRPr>
                <a:latin typeface="Republika" panose="02000506040000020004" pitchFamily="2" charset="-18"/>
              </a:defRPr>
            </a:lvl5pPr>
          </a:lstStyle>
          <a:p>
            <a:r>
              <a:rPr dirty="0"/>
              <a:t>Slide bullet text</a:t>
            </a:r>
          </a:p>
          <a:p>
            <a:pPr lvl="1"/>
            <a:endParaRPr dirty="0"/>
          </a:p>
          <a:p>
            <a:pPr lvl="2"/>
            <a:endParaRPr dirty="0"/>
          </a:p>
          <a:p>
            <a:pPr lvl="3"/>
            <a:endParaRPr dirty="0"/>
          </a:p>
          <a:p>
            <a:pPr lvl="4"/>
            <a:endParaRPr dirty="0"/>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lvl1pPr>
              <a:defRPr>
                <a:latin typeface="Republika" panose="02000506040000020004" pitchFamily="2" charset="-18"/>
              </a:defRPr>
            </a:lvl1pPr>
          </a:lstStyle>
          <a:p>
            <a:r>
              <a:rPr dirty="0"/>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Republika" panose="02000506040000020004" pitchFamily="2" charset="-18"/>
                <a:ea typeface="Republika" panose="02000506040000020004" pitchFamily="2" charset="-18"/>
                <a:cs typeface="Republika" panose="02000506040000020004" pitchFamily="2" charset="-18"/>
                <a:sym typeface="Helvetica Neue Medium"/>
              </a:defRPr>
            </a:lvl1pPr>
          </a:lstStyle>
          <a:p>
            <a:r>
              <a:rPr dirty="0"/>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rPr dirty="0"/>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rPr dirty="0"/>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rPr dirty="0"/>
              <a:t>Statement</a:t>
            </a:r>
          </a:p>
          <a:p>
            <a:pPr lvl="1"/>
            <a:endParaRPr dirty="0"/>
          </a:p>
          <a:p>
            <a:pPr lvl="2"/>
            <a:endParaRPr dirty="0"/>
          </a:p>
          <a:p>
            <a:pPr lvl="3"/>
            <a:endParaRPr dirty="0"/>
          </a:p>
          <a:p>
            <a:pPr lvl="4"/>
            <a:endParaRPr dirty="0"/>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364233483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hyperlink" Target="https://www.kpk-rs.si/kpk/wp-content/uploads/2022/05/Sistemsko_pojasnilo_o_nasprotju_int.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video" Target="https://www.youtube.com/embed/aZkra-Gofmg?feature=oembed" TargetMode="External"/><Relationship Id="rId5" Type="http://schemas.openxmlformats.org/officeDocument/2006/relationships/image" Target="../media/image7.jpe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hyperlink" Target="https://www.kpk-rs.si/storage/uploads/9bdf353b-7568-4e16-9130-768b1fef7494/210913_Obrazec-za-evidentiranje-daril.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hyperlink" Target="https://www.kpk-rs.si/storage/uploads/d49f1834-760e-493d-980b-1b0e7bc2509e/09092021_Obvestilo-o-prepovedih-in-omejitvah-sprejemanja-daril_vzorec.pdf" TargetMode="External"/><Relationship Id="rId4" Type="http://schemas.openxmlformats.org/officeDocument/2006/relationships/hyperlink" Target="https://registri.kpk-rs.si/registri/prejeta_darila/prijav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video" Target="https://www.youtube.com/embed/rLln2vhgg38?feature=oembed" TargetMode="External"/><Relationship Id="rId5" Type="http://schemas.openxmlformats.org/officeDocument/2006/relationships/image" Target="../media/image5.png"/><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video" Target="https://www.youtube.com/embed/-VNPv02WrpM?feature=oembed"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Image" descr="Image"/>
          <p:cNvPicPr>
            <a:picLocks noChangeAspect="1"/>
          </p:cNvPicPr>
          <p:nvPr/>
        </p:nvPicPr>
        <p:blipFill>
          <a:blip r:embed="rId2"/>
          <a:stretch>
            <a:fillRect/>
          </a:stretch>
        </p:blipFill>
        <p:spPr>
          <a:xfrm>
            <a:off x="73" y="6669"/>
            <a:ext cx="24383854" cy="13758892"/>
          </a:xfrm>
          <a:prstGeom prst="rect">
            <a:avLst/>
          </a:prstGeom>
          <a:ln w="12700">
            <a:miter lim="400000"/>
          </a:ln>
        </p:spPr>
      </p:pic>
      <p:sp>
        <p:nvSpPr>
          <p:cNvPr id="152" name="NASLOV…"/>
          <p:cNvSpPr txBox="1"/>
          <p:nvPr/>
        </p:nvSpPr>
        <p:spPr>
          <a:xfrm>
            <a:off x="2101296" y="4054026"/>
            <a:ext cx="20181407" cy="8258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10000" b="1">
                <a:solidFill>
                  <a:srgbClr val="FFFFFF"/>
                </a:solidFill>
                <a:latin typeface="Republika"/>
                <a:ea typeface="Republika"/>
                <a:cs typeface="Republika"/>
                <a:sym typeface="Republika"/>
              </a:defRPr>
            </a:pPr>
            <a:endParaRPr lang="sl-SI" sz="8000" b="1" dirty="0">
              <a:solidFill>
                <a:schemeClr val="bg1"/>
              </a:solidFill>
              <a:latin typeface="Republika" panose="02000506040000020004" pitchFamily="2" charset="-18"/>
            </a:endParaRPr>
          </a:p>
          <a:p>
            <a:pPr>
              <a:defRPr sz="10000" b="1">
                <a:solidFill>
                  <a:srgbClr val="FFFFFF"/>
                </a:solidFill>
                <a:latin typeface="Republika"/>
                <a:ea typeface="Republika"/>
                <a:cs typeface="Republika"/>
                <a:sym typeface="Republika"/>
              </a:defRPr>
            </a:pPr>
            <a:r>
              <a:rPr lang="sl-SI" sz="8000" b="1" dirty="0">
                <a:solidFill>
                  <a:schemeClr val="bg1"/>
                </a:solidFill>
                <a:latin typeface="Republika" panose="02000506040000020004" pitchFamily="2" charset="-18"/>
              </a:rPr>
              <a:t>KOMISIJA, NJENI POSTOPKI IN INSTITUTI PO DOLOČBAH ZINTPK</a:t>
            </a:r>
          </a:p>
          <a:p>
            <a:pPr>
              <a:defRPr sz="10000" b="1">
                <a:solidFill>
                  <a:srgbClr val="FFFFFF"/>
                </a:solidFill>
                <a:latin typeface="Republika"/>
                <a:ea typeface="Republika"/>
                <a:cs typeface="Republika"/>
                <a:sym typeface="Republika"/>
              </a:defRPr>
            </a:pPr>
            <a:endParaRPr lang="sl-SI" sz="4000" b="1" dirty="0">
              <a:solidFill>
                <a:schemeClr val="bg1"/>
              </a:solidFill>
              <a:latin typeface="Republika" panose="02000506040000020004" pitchFamily="2" charset="-18"/>
            </a:endParaRPr>
          </a:p>
          <a:p>
            <a:pPr algn="r">
              <a:defRPr sz="10000" b="1">
                <a:solidFill>
                  <a:srgbClr val="FFFFFF"/>
                </a:solidFill>
                <a:latin typeface="Republika"/>
                <a:ea typeface="Republika"/>
                <a:cs typeface="Republika"/>
                <a:sym typeface="Republika"/>
              </a:defRPr>
            </a:pPr>
            <a:endParaRPr lang="sl-SI" sz="4000" b="1" dirty="0">
              <a:solidFill>
                <a:schemeClr val="bg1"/>
              </a:solidFill>
              <a:latin typeface="Republika" panose="02000506040000020004" pitchFamily="2" charset="-18"/>
            </a:endParaRPr>
          </a:p>
          <a:p>
            <a:pPr algn="r">
              <a:defRPr sz="10000" b="1">
                <a:solidFill>
                  <a:srgbClr val="FFFFFF"/>
                </a:solidFill>
                <a:latin typeface="Republika"/>
                <a:ea typeface="Republika"/>
                <a:cs typeface="Republika"/>
                <a:sym typeface="Republika"/>
              </a:defRPr>
            </a:pPr>
            <a:endParaRPr lang="sl-SI" sz="4000" b="1" dirty="0">
              <a:solidFill>
                <a:schemeClr val="bg1"/>
              </a:solidFill>
              <a:latin typeface="Republika" panose="02000506040000020004" pitchFamily="2" charset="-18"/>
            </a:endParaRPr>
          </a:p>
          <a:p>
            <a:pPr algn="r">
              <a:defRPr sz="10000" b="1">
                <a:solidFill>
                  <a:srgbClr val="FFFFFF"/>
                </a:solidFill>
                <a:latin typeface="Republika"/>
                <a:ea typeface="Republika"/>
                <a:cs typeface="Republika"/>
                <a:sym typeface="Republika"/>
              </a:defRPr>
            </a:pPr>
            <a:r>
              <a:rPr lang="sl-SI" sz="4000" b="1" dirty="0">
                <a:solidFill>
                  <a:schemeClr val="bg1"/>
                </a:solidFill>
                <a:latin typeface="Republika" panose="02000506040000020004" pitchFamily="2" charset="-18"/>
              </a:rPr>
              <a:t>Katja Mihelič Sušnik</a:t>
            </a:r>
          </a:p>
          <a:p>
            <a:pPr algn="r">
              <a:defRPr sz="10000" b="1">
                <a:solidFill>
                  <a:srgbClr val="FFFFFF"/>
                </a:solidFill>
                <a:latin typeface="Republika"/>
                <a:ea typeface="Republika"/>
                <a:cs typeface="Republika"/>
                <a:sym typeface="Republika"/>
              </a:defRPr>
            </a:pPr>
            <a:r>
              <a:rPr lang="sl-SI" sz="4000" b="1" dirty="0">
                <a:solidFill>
                  <a:schemeClr val="bg1"/>
                </a:solidFill>
                <a:latin typeface="Republika" panose="02000506040000020004" pitchFamily="2" charset="-18"/>
              </a:rPr>
              <a:t>Vodja Službe za operativo</a:t>
            </a:r>
          </a:p>
          <a:p>
            <a:pPr algn="r">
              <a:defRPr sz="10000" b="1">
                <a:solidFill>
                  <a:srgbClr val="FFFFFF"/>
                </a:solidFill>
                <a:latin typeface="Republika"/>
                <a:ea typeface="Republika"/>
                <a:cs typeface="Republika"/>
                <a:sym typeface="Republika"/>
              </a:defRPr>
            </a:pPr>
            <a:endParaRPr lang="sl-SI" sz="4000" b="1" dirty="0">
              <a:solidFill>
                <a:schemeClr val="bg1"/>
              </a:solidFill>
              <a:latin typeface="Republika" panose="02000506040000020004" pitchFamily="2" charset="-18"/>
            </a:endParaRPr>
          </a:p>
          <a:p>
            <a:pPr algn="l">
              <a:defRPr sz="5000">
                <a:solidFill>
                  <a:srgbClr val="FFFFFF"/>
                </a:solidFill>
                <a:latin typeface="Republika"/>
                <a:ea typeface="Republika"/>
                <a:cs typeface="Republika"/>
                <a:sym typeface="Republika"/>
              </a:defRPr>
            </a:pPr>
            <a:endParaRPr dirty="0">
              <a:latin typeface="Republika" panose="02000506040000020004" pitchFamily="2" charset="-18"/>
            </a:endParaRPr>
          </a:p>
        </p:txBody>
      </p:sp>
      <p:pic>
        <p:nvPicPr>
          <p:cNvPr id="153" name="Image" descr="Image"/>
          <p:cNvPicPr>
            <a:picLocks noChangeAspect="1"/>
          </p:cNvPicPr>
          <p:nvPr/>
        </p:nvPicPr>
        <p:blipFill>
          <a:blip r:embed="rId3"/>
          <a:stretch>
            <a:fillRect/>
          </a:stretch>
        </p:blipFill>
        <p:spPr>
          <a:xfrm>
            <a:off x="1019333" y="1232437"/>
            <a:ext cx="14036244" cy="1975901"/>
          </a:xfrm>
          <a:prstGeom prst="rect">
            <a:avLst/>
          </a:prstGeom>
          <a:ln w="12700">
            <a:miter lim="400000"/>
          </a:ln>
        </p:spPr>
      </p:pic>
      <p:pic>
        <p:nvPicPr>
          <p:cNvPr id="154" name="Image" descr="Image"/>
          <p:cNvPicPr>
            <a:picLocks noChangeAspect="1"/>
          </p:cNvPicPr>
          <p:nvPr/>
        </p:nvPicPr>
        <p:blipFill>
          <a:blip r:embed="rId4"/>
          <a:stretch>
            <a:fillRect/>
          </a:stretch>
        </p:blipFill>
        <p:spPr>
          <a:xfrm>
            <a:off x="2636481" y="12388388"/>
            <a:ext cx="3175411" cy="49256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449D4-0B5E-AC2A-A43B-C18E66C05F03}"/>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B93CE010-4678-0FC9-33D7-AA5E0D1C6906}"/>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48525755-B596-EA39-FA19-DF6B88392886}"/>
              </a:ext>
            </a:extLst>
          </p:cNvPr>
          <p:cNvSpPr txBox="1"/>
          <p:nvPr/>
        </p:nvSpPr>
        <p:spPr>
          <a:xfrm>
            <a:off x="803092" y="2529653"/>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7000" i="0" u="none" strike="noStrike" kern="0" cap="none" spc="0" normalizeH="0" baseline="0" noProof="0" dirty="0">
                <a:ln>
                  <a:noFill/>
                </a:ln>
                <a:solidFill>
                  <a:srgbClr val="529DBA"/>
                </a:solidFill>
                <a:effectLst/>
                <a:uLnTx/>
                <a:uFillTx/>
                <a:latin typeface="Republika" panose="02000506040000020004" pitchFamily="2" charset="-18"/>
                <a:sym typeface="Republika"/>
              </a:rPr>
              <a:t>PREISKAVA</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77A46FEE-6030-BD48-53D0-F0ACE0A8BB58}"/>
              </a:ext>
            </a:extLst>
          </p:cNvPr>
          <p:cNvSpPr txBox="1"/>
          <p:nvPr/>
        </p:nvSpPr>
        <p:spPr>
          <a:xfrm>
            <a:off x="314361" y="3709463"/>
            <a:ext cx="21394006" cy="6873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400" b="0" i="0" u="none" strike="noStrike" kern="100" cap="none" spc="0" normalizeH="0" baseline="0" noProof="0" dirty="0">
              <a:ln>
                <a:noFill/>
              </a:ln>
              <a:solidFill>
                <a:srgbClr val="5E5E5E"/>
              </a:solidFill>
              <a:effectLst/>
              <a:uLnTx/>
              <a:uFillTx/>
              <a:latin typeface="Arial Narrow" panose="020B0606020202030204" pitchFamily="34" charset="0"/>
              <a:ea typeface="Aptos" panose="020B0004020202020204" pitchFamily="34" charset="0"/>
              <a:cs typeface="Times New Roman" panose="02020603050405020304" pitchFamily="18" charset="0"/>
              <a:sym typeface="Helvetica Neue"/>
            </a:endParaRP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IZVEDBA PREISKAVE </a:t>
            </a:r>
            <a:r>
              <a:rPr lang="sl-SI" sz="4400" dirty="0">
                <a:latin typeface="Republika" panose="02000506040000020004" pitchFamily="2" charset="-18"/>
              </a:rPr>
              <a:t>- pridobivanje dodatne dokumentacije, razgovori pred senatom z obravnavanimi osebami, pričami, izvajanje ostalih predlaganih dokazov, tudi vpogledi v spis zadeve.</a:t>
            </a:r>
          </a:p>
          <a:p>
            <a:pPr algn="just"/>
            <a:endParaRPr lang="sl-SI" sz="4400" dirty="0">
              <a:latin typeface="Republika" panose="02000506040000020004" pitchFamily="2" charset="-18"/>
            </a:endParaRP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PRIPRAVA OSNUTKA ZAKLJUČNEGA DOKUMENTA: </a:t>
            </a:r>
            <a:r>
              <a:rPr lang="sl-SI" sz="4400" dirty="0">
                <a:latin typeface="Republika" panose="02000506040000020004" pitchFamily="2" charset="-18"/>
              </a:rPr>
              <a:t>ugotovitve o konkretnem primeru vedno v </a:t>
            </a:r>
            <a:r>
              <a:rPr lang="sl-SI" sz="4400" dirty="0" err="1">
                <a:latin typeface="Republika" panose="02000506040000020004" pitchFamily="2" charset="-18"/>
              </a:rPr>
              <a:t>izjasnitev</a:t>
            </a:r>
            <a:r>
              <a:rPr lang="sl-SI" sz="4400" dirty="0">
                <a:latin typeface="Republika" panose="02000506040000020004" pitchFamily="2" charset="-18"/>
              </a:rPr>
              <a:t> obravnavani osebi, nato šele končni dokument – kjer se moramo opredeliti do vseh navedb </a:t>
            </a:r>
            <a:r>
              <a:rPr lang="sl-SI" sz="4400" dirty="0" err="1">
                <a:latin typeface="Republika" panose="02000506040000020004" pitchFamily="2" charset="-18"/>
              </a:rPr>
              <a:t>izjasnitve</a:t>
            </a:r>
            <a:r>
              <a:rPr lang="sl-SI" sz="4400" dirty="0">
                <a:latin typeface="Republika" panose="02000506040000020004" pitchFamily="2" charset="-18"/>
              </a:rPr>
              <a:t>.</a:t>
            </a:r>
          </a:p>
          <a:p>
            <a:pPr algn="just"/>
            <a:endParaRPr lang="sl-SI" sz="4400" dirty="0">
              <a:latin typeface="Republika" panose="02000506040000020004" pitchFamily="2" charset="-18"/>
            </a:endParaRP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Odločitev SPREJME SENAT KOMISIJE.</a:t>
            </a:r>
            <a:endParaRPr kumimoji="0" lang="sl-SI" sz="4400" b="0" i="0" u="none" strike="noStrike" kern="0" cap="none" spc="0" normalizeH="0" baseline="0" noProof="0" dirty="0">
              <a:ln>
                <a:noFill/>
              </a:ln>
              <a:solidFill>
                <a:srgbClr val="529DBA"/>
              </a:solidFill>
              <a:effectLst/>
              <a:uLnTx/>
              <a:uFillTx/>
              <a:latin typeface="Republika" panose="02000506040000020004" pitchFamily="2" charset="-18"/>
              <a:sym typeface="Helvetica Neue"/>
            </a:endParaRPr>
          </a:p>
        </p:txBody>
      </p:sp>
      <p:pic>
        <p:nvPicPr>
          <p:cNvPr id="3" name="Image" descr="Image">
            <a:extLst>
              <a:ext uri="{FF2B5EF4-FFF2-40B4-BE49-F238E27FC236}">
                <a16:creationId xmlns:a16="http://schemas.microsoft.com/office/drawing/2014/main" id="{60925D15-43BD-F2F6-C3C2-1BC99057FC3E}"/>
              </a:ext>
            </a:extLst>
          </p:cNvPr>
          <p:cNvPicPr>
            <a:picLocks noChangeAspect="1"/>
          </p:cNvPicPr>
          <p:nvPr/>
        </p:nvPicPr>
        <p:blipFill>
          <a:blip r:embed="rId3"/>
          <a:stretch>
            <a:fillRect/>
          </a:stretch>
        </p:blipFill>
        <p:spPr>
          <a:xfrm>
            <a:off x="515131" y="764722"/>
            <a:ext cx="7864536" cy="1107105"/>
          </a:xfrm>
          <a:prstGeom prst="rect">
            <a:avLst/>
          </a:prstGeom>
          <a:ln w="12700">
            <a:miter lim="400000"/>
          </a:ln>
        </p:spPr>
      </p:pic>
    </p:spTree>
    <p:extLst>
      <p:ext uri="{BB962C8B-B14F-4D97-AF65-F5344CB8AC3E}">
        <p14:creationId xmlns:p14="http://schemas.microsoft.com/office/powerpoint/2010/main" val="391161459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A5F7A-3A60-C456-8D62-779529C5CA48}"/>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CE1B507E-ED18-20C3-4053-39DB2C2BF64E}"/>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6FE161F5-E48D-8123-0197-676602923146}"/>
              </a:ext>
            </a:extLst>
          </p:cNvPr>
          <p:cNvSpPr txBox="1"/>
          <p:nvPr/>
        </p:nvSpPr>
        <p:spPr>
          <a:xfrm>
            <a:off x="803091" y="2167526"/>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lang="sl-SI" b="1" dirty="0">
                <a:latin typeface="Republika" panose="02000506040000020004" pitchFamily="2" charset="-18"/>
              </a:rPr>
              <a:t>RAZGOVORI PRED SENATOM</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7FAC35C7-E9AF-BBB9-9846-A2CCA6DD0DD9}"/>
              </a:ext>
            </a:extLst>
          </p:cNvPr>
          <p:cNvSpPr txBox="1"/>
          <p:nvPr/>
        </p:nvSpPr>
        <p:spPr>
          <a:xfrm>
            <a:off x="361657" y="3056380"/>
            <a:ext cx="21394006" cy="8966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400" b="0" i="0" u="none" strike="noStrike" kern="100" cap="none" spc="0" normalizeH="0" baseline="0" noProof="0" dirty="0">
              <a:ln>
                <a:noFill/>
              </a:ln>
              <a:solidFill>
                <a:srgbClr val="5E5E5E"/>
              </a:solidFill>
              <a:effectLst/>
              <a:uLnTx/>
              <a:uFillTx/>
              <a:latin typeface="Arial Narrow" panose="020B0606020202030204" pitchFamily="34" charset="0"/>
              <a:ea typeface="Aptos" panose="020B0004020202020204" pitchFamily="34" charset="0"/>
              <a:cs typeface="Times New Roman" panose="02020603050405020304" pitchFamily="18" charset="0"/>
              <a:sym typeface="Helvetica Neue"/>
            </a:endParaRP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Seznanitev s pravicami</a:t>
            </a:r>
            <a:r>
              <a:rPr lang="sl-SI" sz="4000" dirty="0">
                <a:latin typeface="Republika" panose="02000506040000020004" pitchFamily="2" charset="-18"/>
              </a:rPr>
              <a:t>: npr. tudi pravica do odklonitve odgovora, če bi sebe ali koga svojih bližnjih spravila v kazenski pregon ali znatno premoženjsko škodo.</a:t>
            </a:r>
          </a:p>
          <a:p>
            <a:pPr marL="571500" indent="-571500" algn="just">
              <a:buFont typeface="Wingdings" panose="05000000000000000000" pitchFamily="2" charset="2"/>
              <a:buChar char="Ø"/>
            </a:pPr>
            <a:r>
              <a:rPr lang="sl-SI" sz="4000" dirty="0">
                <a:latin typeface="Republika" panose="02000506040000020004" pitchFamily="2" charset="-18"/>
              </a:rPr>
              <a:t>Komisija ne krije stroškov udeležbe, kot so prevozni stroški, stroški izostanka od dela, stroški pooblaščenca oziroma drugih morebitnih stroškov, povezanih z udeležbo na seji senata komisije.</a:t>
            </a: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Dolžnost varovanja podatkov </a:t>
            </a:r>
            <a:r>
              <a:rPr lang="sl-SI" sz="4000" dirty="0">
                <a:latin typeface="Republika" panose="02000506040000020004" pitchFamily="2" charset="-18"/>
              </a:rPr>
              <a:t>(podatki o zaščitenih prijaviteljih, tajni podatki, osebni podatki, poslovne skrivnosti in drugi varovani podatki), s katerimi so se seznanili na seji. </a:t>
            </a:r>
          </a:p>
          <a:p>
            <a:pPr marL="571500" indent="-571500" algn="just">
              <a:buFont typeface="Wingdings" panose="05000000000000000000" pitchFamily="2" charset="2"/>
              <a:buChar char="Ø"/>
            </a:pPr>
            <a:r>
              <a:rPr lang="sl-SI" sz="4000" dirty="0">
                <a:latin typeface="Republika" panose="02000506040000020004" pitchFamily="2" charset="-18"/>
              </a:rPr>
              <a:t>Javnosti ali nepooblaščenim tretjim osebam brez dovoljenja predsedujočega ne smejo razkrivati nejavnih informacij in podatkov, s katerimi so se seznanili na seji, še posebej, če bi s tem lahko ogrozili interese postopkov pred komisijo ali interese predkazenskega, kazenskega in postopkov pred drugimi pristojnimi organi.</a:t>
            </a:r>
          </a:p>
          <a:p>
            <a:pPr marL="571500" indent="-571500" algn="just">
              <a:buFont typeface="Wingdings" panose="05000000000000000000" pitchFamily="2" charset="2"/>
              <a:buChar char="Ø"/>
            </a:pPr>
            <a:r>
              <a:rPr lang="sl-SI" sz="4000" dirty="0">
                <a:latin typeface="Republika" panose="02000506040000020004" pitchFamily="2" charset="-18"/>
              </a:rPr>
              <a:t>Razgovori se snemajo, vabljene osebe po razgovoru dobijo zvočni posnetek seje.</a:t>
            </a:r>
          </a:p>
          <a:p>
            <a:pPr marL="571500" indent="-571500" algn="just">
              <a:buFont typeface="Wingdings" panose="05000000000000000000" pitchFamily="2" charset="2"/>
              <a:buChar char="Ø"/>
            </a:pPr>
            <a:endParaRPr kumimoji="0" lang="sl-SI" sz="4400" b="0" i="0" u="none" strike="noStrike" kern="0" cap="none" spc="0" normalizeH="0" baseline="0" noProof="0" dirty="0">
              <a:ln>
                <a:noFill/>
              </a:ln>
              <a:solidFill>
                <a:srgbClr val="529DBA"/>
              </a:solidFill>
              <a:effectLst/>
              <a:uLnTx/>
              <a:uFillTx/>
              <a:latin typeface="Republika" panose="02000506040000020004" pitchFamily="2" charset="-18"/>
              <a:sym typeface="Helvetica Neue"/>
            </a:endParaRPr>
          </a:p>
        </p:txBody>
      </p:sp>
      <p:pic>
        <p:nvPicPr>
          <p:cNvPr id="3" name="Image" descr="Image">
            <a:extLst>
              <a:ext uri="{FF2B5EF4-FFF2-40B4-BE49-F238E27FC236}">
                <a16:creationId xmlns:a16="http://schemas.microsoft.com/office/drawing/2014/main" id="{2D606C51-CE72-9F32-CD21-E8AABD145870}"/>
              </a:ext>
            </a:extLst>
          </p:cNvPr>
          <p:cNvPicPr>
            <a:picLocks noChangeAspect="1"/>
          </p:cNvPicPr>
          <p:nvPr/>
        </p:nvPicPr>
        <p:blipFill>
          <a:blip r:embed="rId3"/>
          <a:stretch>
            <a:fillRect/>
          </a:stretch>
        </p:blipFill>
        <p:spPr>
          <a:xfrm>
            <a:off x="515131" y="764722"/>
            <a:ext cx="7864536" cy="1107105"/>
          </a:xfrm>
          <a:prstGeom prst="rect">
            <a:avLst/>
          </a:prstGeom>
          <a:ln w="12700">
            <a:miter lim="400000"/>
          </a:ln>
        </p:spPr>
      </p:pic>
    </p:spTree>
    <p:extLst>
      <p:ext uri="{BB962C8B-B14F-4D97-AF65-F5344CB8AC3E}">
        <p14:creationId xmlns:p14="http://schemas.microsoft.com/office/powerpoint/2010/main" val="307201351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0889E-4636-7D78-405D-82C308A408B3}"/>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C1255480-EB9B-5B1F-DE41-393DA98B025D}"/>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F3825AF5-62D2-78D4-CDBD-10DC077E30DF}"/>
              </a:ext>
            </a:extLst>
          </p:cNvPr>
          <p:cNvSpPr txBox="1"/>
          <p:nvPr/>
        </p:nvSpPr>
        <p:spPr>
          <a:xfrm>
            <a:off x="803091" y="2245902"/>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lang="sl-SI" b="1" dirty="0">
                <a:latin typeface="Republika" panose="02000506040000020004" pitchFamily="2" charset="-18"/>
              </a:rPr>
              <a:t>UGOTOVITVE O KONKRETNEM PRIMERU</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5559CC46-6FCB-35C1-1435-362115521AC6}"/>
              </a:ext>
            </a:extLst>
          </p:cNvPr>
          <p:cNvSpPr txBox="1"/>
          <p:nvPr/>
        </p:nvSpPr>
        <p:spPr>
          <a:xfrm>
            <a:off x="267064" y="3799787"/>
            <a:ext cx="21394006" cy="57656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400" b="0" i="0" u="none" strike="noStrike" kern="100" cap="none" spc="0" normalizeH="0" baseline="0" noProof="0" dirty="0">
              <a:ln>
                <a:noFill/>
              </a:ln>
              <a:solidFill>
                <a:srgbClr val="5E5E5E"/>
              </a:solidFill>
              <a:effectLst/>
              <a:uLnTx/>
              <a:uFillTx/>
              <a:latin typeface="Arial Narrow" panose="020B0606020202030204" pitchFamily="34" charset="0"/>
              <a:ea typeface="Aptos" panose="020B0004020202020204" pitchFamily="34" charset="0"/>
              <a:cs typeface="Times New Roman" panose="02020603050405020304" pitchFamily="18" charset="0"/>
              <a:sym typeface="Helvetica Neue"/>
            </a:endParaRPr>
          </a:p>
          <a:p>
            <a:pPr marL="571500" indent="-571500" algn="just">
              <a:buFont typeface="Wingdings" panose="05000000000000000000" pitchFamily="2" charset="2"/>
              <a:buChar char="Ø"/>
            </a:pPr>
            <a:r>
              <a:rPr lang="sl-SI" sz="4000" dirty="0">
                <a:latin typeface="Republika" panose="02000506040000020004" pitchFamily="2" charset="-18"/>
              </a:rPr>
              <a:t>Najprej osnutek – oblika in sestavine odločbe po ZUP – posebnost: opredelitev pričakovanega ravnanja.</a:t>
            </a:r>
          </a:p>
          <a:p>
            <a:pPr marL="571500" indent="-571500" algn="just">
              <a:buFont typeface="Wingdings" panose="05000000000000000000" pitchFamily="2" charset="2"/>
              <a:buChar char="Ø"/>
            </a:pPr>
            <a:r>
              <a:rPr lang="sl-SI" sz="4000" dirty="0">
                <a:latin typeface="Republika" panose="02000506040000020004" pitchFamily="2" charset="-18"/>
              </a:rPr>
              <a:t>Osnutek pošljemo obravnavani osebi v </a:t>
            </a:r>
            <a:r>
              <a:rPr lang="sl-SI" sz="4000" dirty="0" err="1">
                <a:latin typeface="Republika" panose="02000506040000020004" pitchFamily="2" charset="-18"/>
              </a:rPr>
              <a:t>izjasnitev</a:t>
            </a:r>
            <a:r>
              <a:rPr lang="sl-SI" sz="4000" dirty="0">
                <a:latin typeface="Republika" panose="02000506040000020004" pitchFamily="2" charset="-18"/>
              </a:rPr>
              <a:t> (običajno 15 dni za </a:t>
            </a:r>
            <a:r>
              <a:rPr lang="sl-SI" sz="4000" dirty="0" err="1">
                <a:latin typeface="Republika" panose="02000506040000020004" pitchFamily="2" charset="-18"/>
              </a:rPr>
              <a:t>izjasnitev</a:t>
            </a:r>
            <a:r>
              <a:rPr lang="sl-SI" sz="4000" dirty="0">
                <a:latin typeface="Republika" panose="02000506040000020004" pitchFamily="2" charset="-18"/>
              </a:rPr>
              <a:t>) – ni obvezna.</a:t>
            </a:r>
          </a:p>
          <a:p>
            <a:pPr marL="571500" indent="-571500" algn="just">
              <a:buFont typeface="Wingdings" panose="05000000000000000000" pitchFamily="2" charset="2"/>
              <a:buChar char="Ø"/>
            </a:pPr>
            <a:r>
              <a:rPr lang="sl-SI" sz="4000" dirty="0">
                <a:latin typeface="Republika" panose="02000506040000020004" pitchFamily="2" charset="-18"/>
              </a:rPr>
              <a:t>Po prejetju </a:t>
            </a:r>
            <a:r>
              <a:rPr lang="sl-SI" sz="4000" dirty="0" err="1">
                <a:latin typeface="Republika" panose="02000506040000020004" pitchFamily="2" charset="-18"/>
              </a:rPr>
              <a:t>izjasnitve</a:t>
            </a:r>
            <a:r>
              <a:rPr lang="sl-SI" sz="4000" dirty="0">
                <a:latin typeface="Republika" panose="02000506040000020004" pitchFamily="2" charset="-18"/>
              </a:rPr>
              <a:t> se v končnih ugotovitvah opredelimo do navedb </a:t>
            </a:r>
            <a:r>
              <a:rPr lang="sl-SI" sz="4000" dirty="0" err="1">
                <a:latin typeface="Republika" panose="02000506040000020004" pitchFamily="2" charset="-18"/>
              </a:rPr>
              <a:t>izjasnitve</a:t>
            </a:r>
            <a:r>
              <a:rPr lang="sl-SI" sz="4000" dirty="0">
                <a:latin typeface="Republika" panose="02000506040000020004" pitchFamily="2" charset="-18"/>
              </a:rPr>
              <a:t>. </a:t>
            </a:r>
          </a:p>
          <a:p>
            <a:pPr marL="571500" indent="-571500" algn="just">
              <a:buFont typeface="Wingdings" panose="05000000000000000000" pitchFamily="2" charset="2"/>
              <a:buChar char="Ø"/>
            </a:pPr>
            <a:r>
              <a:rPr lang="sl-SI" sz="4000" dirty="0">
                <a:latin typeface="Republika" panose="02000506040000020004" pitchFamily="2" charset="-18"/>
              </a:rPr>
              <a:t>Sprejetje končnega dokumenta – ugotovitve o konkretnem primeru, ki se posredujejo s pravnim poukom.</a:t>
            </a:r>
          </a:p>
          <a:p>
            <a:pPr marL="571500" indent="-571500" algn="just">
              <a:buFont typeface="Wingdings" panose="05000000000000000000" pitchFamily="2" charset="2"/>
              <a:buChar char="Ø"/>
            </a:pPr>
            <a:endParaRPr lang="sl-SI" sz="4000" dirty="0">
              <a:latin typeface="Republika" panose="02000506040000020004" pitchFamily="2" charset="-18"/>
            </a:endParaRPr>
          </a:p>
          <a:p>
            <a:pPr marL="571500" indent="-571500" algn="just">
              <a:buFont typeface="Wingdings" panose="05000000000000000000" pitchFamily="2" charset="2"/>
              <a:buChar char="Ø"/>
            </a:pPr>
            <a:endParaRPr kumimoji="0" lang="sl-SI" sz="4400" b="0" i="0" u="none" strike="noStrike" kern="0" cap="none" spc="0" normalizeH="0" baseline="0" noProof="0" dirty="0">
              <a:ln>
                <a:noFill/>
              </a:ln>
              <a:solidFill>
                <a:srgbClr val="529DBA"/>
              </a:solidFill>
              <a:effectLst/>
              <a:uLnTx/>
              <a:uFillTx/>
              <a:latin typeface="Republika" panose="02000506040000020004" pitchFamily="2" charset="-18"/>
              <a:sym typeface="Helvetica Neue"/>
            </a:endParaRPr>
          </a:p>
        </p:txBody>
      </p:sp>
      <p:pic>
        <p:nvPicPr>
          <p:cNvPr id="3" name="Image" descr="Image">
            <a:extLst>
              <a:ext uri="{FF2B5EF4-FFF2-40B4-BE49-F238E27FC236}">
                <a16:creationId xmlns:a16="http://schemas.microsoft.com/office/drawing/2014/main" id="{2F5F5CD7-299C-3499-0979-C0D5D67635A8}"/>
              </a:ext>
            </a:extLst>
          </p:cNvPr>
          <p:cNvPicPr>
            <a:picLocks noChangeAspect="1"/>
          </p:cNvPicPr>
          <p:nvPr/>
        </p:nvPicPr>
        <p:blipFill>
          <a:blip r:embed="rId3"/>
          <a:stretch>
            <a:fillRect/>
          </a:stretch>
        </p:blipFill>
        <p:spPr>
          <a:xfrm>
            <a:off x="515131" y="764722"/>
            <a:ext cx="7864536" cy="1107105"/>
          </a:xfrm>
          <a:prstGeom prst="rect">
            <a:avLst/>
          </a:prstGeom>
          <a:ln w="12700">
            <a:miter lim="400000"/>
          </a:ln>
        </p:spPr>
      </p:pic>
    </p:spTree>
    <p:extLst>
      <p:ext uri="{BB962C8B-B14F-4D97-AF65-F5344CB8AC3E}">
        <p14:creationId xmlns:p14="http://schemas.microsoft.com/office/powerpoint/2010/main" val="416525232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4EF6A-98F7-C990-7469-38A406EB7C8B}"/>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A945454A-1E30-A1A6-D54B-E0E932A42E14}"/>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09E97BA6-5732-8EA7-98D8-441AA78246F4}"/>
              </a:ext>
            </a:extLst>
          </p:cNvPr>
          <p:cNvSpPr txBox="1"/>
          <p:nvPr/>
        </p:nvSpPr>
        <p:spPr>
          <a:xfrm>
            <a:off x="535078" y="2285692"/>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7000" i="0" u="none" strike="noStrike" kern="0" cap="none" spc="0" normalizeH="0" baseline="0" noProof="0" dirty="0">
                <a:ln>
                  <a:noFill/>
                </a:ln>
                <a:solidFill>
                  <a:srgbClr val="529DBA"/>
                </a:solidFill>
                <a:effectLst/>
                <a:uLnTx/>
                <a:uFillTx/>
                <a:latin typeface="Republika" panose="02000506040000020004" pitchFamily="2" charset="-18"/>
                <a:sym typeface="Republika"/>
              </a:rPr>
              <a:t>PO ZAKLJUČKU ZADEVE</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DC4662C3-6009-948A-AEF1-873FD87FBA18}"/>
              </a:ext>
            </a:extLst>
          </p:cNvPr>
          <p:cNvSpPr txBox="1"/>
          <p:nvPr/>
        </p:nvSpPr>
        <p:spPr>
          <a:xfrm>
            <a:off x="343739" y="3643069"/>
            <a:ext cx="23696522" cy="8905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just">
              <a:buNone/>
            </a:pPr>
            <a:r>
              <a:rPr lang="sl-SI" sz="4400" dirty="0">
                <a:latin typeface="Republika" panose="02000506040000020004" pitchFamily="2" charset="-18"/>
              </a:rPr>
              <a:t>Končne ugotovitve o konkretnem primeru se s pravnim poukom vročijo obravnavani osebi, ki v roku </a:t>
            </a:r>
            <a:r>
              <a:rPr lang="sl-SI" sz="4400" b="1" dirty="0">
                <a:solidFill>
                  <a:srgbClr val="529DBA"/>
                </a:solidFill>
                <a:latin typeface="Republika" panose="02000506040000020004" pitchFamily="2" charset="-18"/>
              </a:rPr>
              <a:t>30 dni</a:t>
            </a:r>
            <a:r>
              <a:rPr lang="sl-SI" sz="4400" dirty="0">
                <a:latin typeface="Republika" panose="02000506040000020004" pitchFamily="2" charset="-18"/>
              </a:rPr>
              <a:t> lahko vloži tožbo v upravnem sporu. </a:t>
            </a:r>
          </a:p>
          <a:p>
            <a:pPr marL="0" indent="0" algn="just">
              <a:buNone/>
            </a:pPr>
            <a:endParaRPr lang="sl-SI" sz="4400" dirty="0">
              <a:latin typeface="Republika" panose="02000506040000020004" pitchFamily="2" charset="-18"/>
            </a:endParaRPr>
          </a:p>
          <a:p>
            <a:pPr marL="0" indent="0" algn="just">
              <a:buNone/>
            </a:pPr>
            <a:r>
              <a:rPr lang="sl-SI" sz="4400" dirty="0">
                <a:latin typeface="Republika" panose="02000506040000020004" pitchFamily="2" charset="-18"/>
              </a:rPr>
              <a:t>Ugotovitve in druge odločitve v zvezi s postopki, ki jih vodimo po tem zakonu in ki se nanašajo na:</a:t>
            </a:r>
          </a:p>
          <a:p>
            <a:pPr marL="571500" indent="-571500" algn="just">
              <a:buFont typeface="Wingdings" panose="05000000000000000000" pitchFamily="2" charset="2"/>
              <a:buChar char="Ø"/>
            </a:pPr>
            <a:r>
              <a:rPr lang="sl-SI" sz="4400" dirty="0">
                <a:solidFill>
                  <a:srgbClr val="529DBA"/>
                </a:solidFill>
                <a:latin typeface="Republika" panose="02000506040000020004" pitchFamily="2" charset="-18"/>
              </a:rPr>
              <a:t>funkcionarja, </a:t>
            </a:r>
          </a:p>
          <a:p>
            <a:pPr marL="571500" indent="-571500" algn="just">
              <a:buFont typeface="Wingdings" panose="05000000000000000000" pitchFamily="2" charset="2"/>
              <a:buChar char="Ø"/>
            </a:pPr>
            <a:r>
              <a:rPr lang="sl-SI" sz="4400" dirty="0">
                <a:solidFill>
                  <a:srgbClr val="529DBA"/>
                </a:solidFill>
                <a:latin typeface="Republika" panose="02000506040000020004" pitchFamily="2" charset="-18"/>
              </a:rPr>
              <a:t>uradnika na položaju, </a:t>
            </a:r>
          </a:p>
          <a:p>
            <a:pPr marL="571500" indent="-571500" algn="just">
              <a:buFont typeface="Wingdings" panose="05000000000000000000" pitchFamily="2" charset="2"/>
              <a:buChar char="Ø"/>
            </a:pPr>
            <a:r>
              <a:rPr lang="sl-SI" sz="4400" dirty="0">
                <a:solidFill>
                  <a:srgbClr val="529DBA"/>
                </a:solidFill>
                <a:latin typeface="Republika" panose="02000506040000020004" pitchFamily="2" charset="-18"/>
              </a:rPr>
              <a:t>poslovodno osebo in člana organov upravljanja, vodenja in nadzora v subjektih javnega sektorja ali na pravno osebo</a:t>
            </a:r>
            <a:r>
              <a:rPr lang="sl-SI" sz="4400" dirty="0">
                <a:latin typeface="Republika" panose="02000506040000020004" pitchFamily="2" charset="-18"/>
              </a:rPr>
              <a:t>, </a:t>
            </a:r>
          </a:p>
          <a:p>
            <a:pPr marL="0" indent="0" algn="just">
              <a:buNone/>
            </a:pPr>
            <a:r>
              <a:rPr lang="sl-SI" sz="4400" dirty="0">
                <a:latin typeface="Republika" panose="02000506040000020004" pitchFamily="2" charset="-18"/>
              </a:rPr>
              <a:t>predstavimo javnosti z objavo na naši spletni strani in na drug primeren način. Ugotovitve ali druge odločitve </a:t>
            </a:r>
            <a:r>
              <a:rPr lang="sl-SI" sz="4400" b="1" dirty="0">
                <a:solidFill>
                  <a:srgbClr val="529DBA"/>
                </a:solidFill>
                <a:latin typeface="Republika" panose="02000506040000020004" pitchFamily="2" charset="-18"/>
              </a:rPr>
              <a:t>objavimo po preteku roka za vložitev tožbe v upravnem sporu, če ta ni vložena, oziroma po odločitvi sodišča v upravnem sporu</a:t>
            </a:r>
            <a:r>
              <a:rPr lang="sl-SI" sz="4400" b="1" dirty="0">
                <a:latin typeface="Republika" panose="02000506040000020004" pitchFamily="2" charset="-18"/>
              </a:rPr>
              <a:t>.</a:t>
            </a:r>
          </a:p>
          <a:p>
            <a:pPr marL="0" indent="0" algn="just">
              <a:buNone/>
            </a:pPr>
            <a:endParaRPr lang="sl-SI" sz="4400" dirty="0">
              <a:latin typeface="Arial Narrow" panose="020B0606020202030204" pitchFamily="34" charset="0"/>
            </a:endParaRPr>
          </a:p>
          <a:p>
            <a:pPr marL="571500" indent="-571500" algn="just">
              <a:buFont typeface="Wingdings" panose="05000000000000000000" pitchFamily="2" charset="2"/>
              <a:buChar char="Ø"/>
            </a:pPr>
            <a:endParaRPr kumimoji="0" lang="sl-SI" sz="44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pic>
        <p:nvPicPr>
          <p:cNvPr id="3" name="Image" descr="Image">
            <a:extLst>
              <a:ext uri="{FF2B5EF4-FFF2-40B4-BE49-F238E27FC236}">
                <a16:creationId xmlns:a16="http://schemas.microsoft.com/office/drawing/2014/main" id="{9948016C-43AA-D704-AC42-D876B818245D}"/>
              </a:ext>
            </a:extLst>
          </p:cNvPr>
          <p:cNvPicPr>
            <a:picLocks noChangeAspect="1"/>
          </p:cNvPicPr>
          <p:nvPr/>
        </p:nvPicPr>
        <p:blipFill>
          <a:blip r:embed="rId3"/>
          <a:stretch>
            <a:fillRect/>
          </a:stretch>
        </p:blipFill>
        <p:spPr>
          <a:xfrm>
            <a:off x="615429" y="782062"/>
            <a:ext cx="7864536" cy="1107105"/>
          </a:xfrm>
          <a:prstGeom prst="rect">
            <a:avLst/>
          </a:prstGeom>
          <a:ln w="12700">
            <a:miter lim="400000"/>
          </a:ln>
        </p:spPr>
      </p:pic>
    </p:spTree>
    <p:extLst>
      <p:ext uri="{BB962C8B-B14F-4D97-AF65-F5344CB8AC3E}">
        <p14:creationId xmlns:p14="http://schemas.microsoft.com/office/powerpoint/2010/main" val="34748600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26E12-4F7E-D7DF-4E3E-18138F5668AE}"/>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B3D839D1-D3C4-732D-6FFA-6C42C7D9196D}"/>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3ACED62B-55E3-DCA5-2647-41F22F4DEB75}"/>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78873858-F9F9-B498-B466-F69E16BB0289}"/>
              </a:ext>
            </a:extLst>
          </p:cNvPr>
          <p:cNvSpPr txBox="1"/>
          <p:nvPr/>
        </p:nvSpPr>
        <p:spPr>
          <a:xfrm>
            <a:off x="803091" y="2743157"/>
            <a:ext cx="22777817"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6000" dirty="0">
                <a:latin typeface="+mj-lt"/>
              </a:rPr>
              <a:t>NASPROTJE INTERESOV IN SUBSIDIARNOST UPORABE </a:t>
            </a:r>
            <a:r>
              <a:rPr lang="sl-SI" sz="6000" dirty="0" err="1">
                <a:latin typeface="+mj-lt"/>
              </a:rPr>
              <a:t>ZIntPK</a:t>
            </a:r>
            <a:endParaRPr sz="6000" dirty="0">
              <a:latin typeface="+mj-lt"/>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F2AF8D8-6589-5D2A-CBFC-1982905E5896}"/>
              </a:ext>
            </a:extLst>
          </p:cNvPr>
          <p:cNvSpPr txBox="1"/>
          <p:nvPr/>
        </p:nvSpPr>
        <p:spPr>
          <a:xfrm>
            <a:off x="913450" y="4530054"/>
            <a:ext cx="23039075" cy="69967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a:endParaRPr lang="sl-SI" sz="4400" dirty="0">
              <a:latin typeface="Arial Narrow" panose="020B0606020202030204" pitchFamily="34" charset="0"/>
            </a:endParaRPr>
          </a:p>
          <a:p>
            <a:pPr marL="0" indent="0" algn="just">
              <a:buNone/>
            </a:pPr>
            <a:r>
              <a:rPr lang="sl-SI" sz="4800" dirty="0"/>
              <a:t>Ta zakon velja za javni sektor, če drug zakon vprašanj, ki so urejena s tem zakonom, ne ureja drugače.</a:t>
            </a:r>
          </a:p>
          <a:p>
            <a:pPr marL="0" indent="0" algn="just">
              <a:buNone/>
            </a:pPr>
            <a:endParaRPr lang="sl-SI" sz="4400" b="1" dirty="0">
              <a:solidFill>
                <a:schemeClr val="tx1"/>
              </a:solidFill>
            </a:endParaRPr>
          </a:p>
          <a:p>
            <a:pPr marL="0" indent="0">
              <a:buNone/>
            </a:pPr>
            <a:endParaRPr lang="sl-SI" sz="4400" b="1" dirty="0"/>
          </a:p>
          <a:p>
            <a:pPr marL="0" indent="0">
              <a:buNone/>
            </a:pPr>
            <a:r>
              <a:rPr lang="sl-SI" sz="4400" b="1" dirty="0"/>
              <a:t>Sistemsko pojasnilo o nasprotju interesov:</a:t>
            </a:r>
            <a:br>
              <a:rPr lang="sl-SI" sz="4400" b="1" dirty="0"/>
            </a:br>
            <a:r>
              <a:rPr lang="sl-SI" sz="4400" b="1" dirty="0">
                <a:hlinkClick r:id="rId4"/>
              </a:rPr>
              <a:t>https://www.kpk-rs.si/kpk/wp-content/uploads/2022/05/Sistemsko_pojasnilo_o_nasprotju_int.pdf</a:t>
            </a:r>
            <a:r>
              <a:rPr lang="sl-SI" sz="4400" b="1" dirty="0"/>
              <a:t> </a:t>
            </a:r>
            <a:br>
              <a:rPr lang="sl-SI" sz="4400" b="1" dirty="0"/>
            </a:br>
            <a:endParaRPr lang="sl-SI" sz="4400" b="1" dirty="0"/>
          </a:p>
          <a:p>
            <a:pPr algn="just">
              <a:buFont typeface="Wingdings" pitchFamily="2" charset="2"/>
              <a:buChar char="Ø"/>
            </a:pPr>
            <a:endParaRPr lang="sl-SI" sz="4400" dirty="0">
              <a:latin typeface="Arial Narrow" panose="020B0606020202030204" pitchFamily="34" charset="0"/>
            </a:endParaRPr>
          </a:p>
        </p:txBody>
      </p:sp>
    </p:spTree>
    <p:extLst>
      <p:ext uri="{BB962C8B-B14F-4D97-AF65-F5344CB8AC3E}">
        <p14:creationId xmlns:p14="http://schemas.microsoft.com/office/powerpoint/2010/main" val="239211586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A1EE8-A007-E069-763C-B7C83A0927C8}"/>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75358057-6043-D354-4C10-E305B91C4D1A}"/>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4BDFFD10-7A14-8DCD-002C-B150E38A1F13}"/>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1410F583-2023-05A1-BFE7-B86BA062A04B}"/>
              </a:ext>
            </a:extLst>
          </p:cNvPr>
          <p:cNvSpPr txBox="1"/>
          <p:nvPr/>
        </p:nvSpPr>
        <p:spPr>
          <a:xfrm>
            <a:off x="672462" y="3445207"/>
            <a:ext cx="23039075" cy="4842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a:endParaRPr lang="sl-SI" sz="4400" dirty="0">
              <a:latin typeface="Arial Narrow" panose="020B0606020202030204" pitchFamily="34" charset="0"/>
            </a:endParaRPr>
          </a:p>
          <a:p>
            <a:pPr marL="457200" indent="-457200" algn="just">
              <a:buFont typeface="Wingdings" panose="05000000000000000000" pitchFamily="2" charset="2"/>
              <a:buChar char="Ø"/>
            </a:pPr>
            <a:r>
              <a:rPr lang="sl-SI" sz="4400" b="1" dirty="0"/>
              <a:t>Ali sem uradna oseba ali zunanji član po določbah </a:t>
            </a:r>
            <a:r>
              <a:rPr lang="sl-SI" sz="4400" b="1" dirty="0" err="1"/>
              <a:t>ZIntPK</a:t>
            </a:r>
            <a:r>
              <a:rPr lang="sl-SI" sz="4400" b="1" dirty="0"/>
              <a:t>?</a:t>
            </a:r>
          </a:p>
          <a:p>
            <a:pPr algn="just"/>
            <a:r>
              <a:rPr lang="sl-SI" sz="4400" b="1" dirty="0"/>
              <a:t> </a:t>
            </a:r>
          </a:p>
          <a:p>
            <a:pPr marL="571500" indent="-571500" algn="just">
              <a:buFont typeface="Wingdings" panose="05000000000000000000" pitchFamily="2" charset="2"/>
              <a:buChar char="ü"/>
            </a:pPr>
            <a:r>
              <a:rPr lang="sl-SI" sz="4400" dirty="0"/>
              <a:t>specialni predpisi, ki področje urejajo materialnopravno </a:t>
            </a:r>
            <a:r>
              <a:rPr lang="sl-SI" sz="4400" b="1" dirty="0"/>
              <a:t>za posamezne skupine zavezancev </a:t>
            </a:r>
            <a:r>
              <a:rPr lang="sl-SI" sz="4400" dirty="0"/>
              <a:t>(npr. za uradnike in uradnike na položaju 100. člen ZJU, strokovno tehnična delovna mesta pa </a:t>
            </a:r>
            <a:r>
              <a:rPr lang="sl-SI" sz="4400" dirty="0" err="1"/>
              <a:t>ZIntPK</a:t>
            </a:r>
            <a:r>
              <a:rPr lang="sl-SI" sz="4400" dirty="0"/>
              <a:t>) ali </a:t>
            </a:r>
            <a:r>
              <a:rPr lang="sl-SI" sz="4400" b="1" dirty="0"/>
              <a:t>postopkovno (ZUP, ZJN, ZKP).</a:t>
            </a:r>
          </a:p>
          <a:p>
            <a:pPr algn="just"/>
            <a:endParaRPr lang="sl-SI" sz="4400" dirty="0">
              <a:latin typeface="Arial Narrow" panose="020B0606020202030204" pitchFamily="34" charset="0"/>
            </a:endParaRPr>
          </a:p>
        </p:txBody>
      </p:sp>
    </p:spTree>
    <p:extLst>
      <p:ext uri="{BB962C8B-B14F-4D97-AF65-F5344CB8AC3E}">
        <p14:creationId xmlns:p14="http://schemas.microsoft.com/office/powerpoint/2010/main" val="343343483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79B03-E7CE-2C60-91F1-56E5100A0489}"/>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08EF077E-9937-0A45-77F8-B0EBFC011D2B}"/>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4E9C1217-3233-4E2B-93BC-ACAF4297F507}"/>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66BE4D37-717F-196C-8C70-2125CC9F7D54}"/>
              </a:ext>
            </a:extLst>
          </p:cNvPr>
          <p:cNvSpPr txBox="1"/>
          <p:nvPr/>
        </p:nvSpPr>
        <p:spPr>
          <a:xfrm>
            <a:off x="672461" y="2691306"/>
            <a:ext cx="23039075" cy="9582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a:endParaRPr lang="sl-SI" sz="4400" dirty="0">
              <a:latin typeface="Arial Narrow" panose="020B0606020202030204" pitchFamily="34" charset="0"/>
            </a:endParaRPr>
          </a:p>
          <a:p>
            <a:pPr marL="571500" indent="-571500" algn="just">
              <a:buFont typeface="Wingdings" panose="05000000000000000000" pitchFamily="2" charset="2"/>
              <a:buChar char="Ø"/>
            </a:pPr>
            <a:r>
              <a:rPr lang="sl-SI" altLang="sl-SI" sz="4400" dirty="0">
                <a:sym typeface="Symbol" pitchFamily="18" charset="2"/>
              </a:rPr>
              <a:t>določbe </a:t>
            </a:r>
            <a:r>
              <a:rPr lang="sl-SI" altLang="sl-SI" sz="4400" dirty="0" err="1">
                <a:sym typeface="Symbol" pitchFamily="18" charset="2"/>
              </a:rPr>
              <a:t>ZIntPK</a:t>
            </a:r>
            <a:r>
              <a:rPr lang="sl-SI" altLang="sl-SI" sz="4400" dirty="0">
                <a:sym typeface="Symbol" pitchFamily="18" charset="2"/>
              </a:rPr>
              <a:t> glede nasprotja interesov se uporabljajo za postopke, v katerih </a:t>
            </a:r>
            <a:r>
              <a:rPr lang="sl-SI" altLang="sl-SI" sz="4400" dirty="0"/>
              <a:t>izločitev uradne osebe </a:t>
            </a:r>
            <a:r>
              <a:rPr lang="sl-SI" altLang="sl-SI" sz="4400" u="sng" dirty="0"/>
              <a:t>NI</a:t>
            </a:r>
            <a:r>
              <a:rPr lang="sl-SI" altLang="sl-SI" sz="4400" dirty="0"/>
              <a:t> urejena z drugim zakonom (˝dvojna subsidiarnost˝) </a:t>
            </a:r>
          </a:p>
          <a:p>
            <a:pPr marL="571500" lvl="1" indent="-571500" algn="just">
              <a:buFont typeface="Arial" panose="020B0604020202020204" pitchFamily="34" charset="0"/>
              <a:buChar char="•"/>
            </a:pPr>
            <a:r>
              <a:rPr lang="sl-SI" altLang="sl-SI" sz="4400" b="1" dirty="0"/>
              <a:t>Zakon o splošnem upravnem postopku (ZUP) (tudi ZP-1 in ZIN napotujeta na ZUP)</a:t>
            </a:r>
          </a:p>
          <a:p>
            <a:pPr marL="571500" lvl="1" indent="-571500" algn="just">
              <a:buFont typeface="Arial" panose="020B0604020202020204" pitchFamily="34" charset="0"/>
              <a:buChar char="•"/>
            </a:pPr>
            <a:r>
              <a:rPr lang="sl-SI" altLang="sl-SI" sz="4400" b="1" dirty="0"/>
              <a:t>Zakon o javnih uslužbencih (ZJU) – uradniki in uradniki na položaju, medtem ko strokovno tehnična DM - </a:t>
            </a:r>
            <a:r>
              <a:rPr lang="sl-SI" altLang="sl-SI" sz="4400" b="1" dirty="0" err="1"/>
              <a:t>ZIntPK</a:t>
            </a:r>
            <a:endParaRPr lang="sl-SI" altLang="sl-SI" sz="4400" b="1" dirty="0"/>
          </a:p>
          <a:p>
            <a:pPr marL="571500" lvl="1" indent="-571500" algn="just">
              <a:buFont typeface="Arial" panose="020B0604020202020204" pitchFamily="34" charset="0"/>
              <a:buChar char="•"/>
            </a:pPr>
            <a:r>
              <a:rPr lang="sl-SI" altLang="sl-SI" sz="4400" b="1" dirty="0"/>
              <a:t>Zakon o javnem naročanju (ZJN-3) – postopki javnega naročanja – 91. člen (</a:t>
            </a:r>
            <a:r>
              <a:rPr lang="sl-SI" altLang="sl-SI" sz="4400" b="1" dirty="0" err="1"/>
              <a:t>Dkom</a:t>
            </a:r>
            <a:r>
              <a:rPr lang="sl-SI" altLang="sl-SI" sz="4400" b="1" dirty="0"/>
              <a:t>) – evidenčna naročila - </a:t>
            </a:r>
            <a:r>
              <a:rPr lang="sl-SI" altLang="sl-SI" sz="4400" b="1" dirty="0" err="1"/>
              <a:t>ZIntPK</a:t>
            </a:r>
            <a:endParaRPr lang="sl-SI" altLang="sl-SI" sz="4400" b="1" dirty="0"/>
          </a:p>
          <a:p>
            <a:pPr marL="571500" lvl="1" indent="-571500" algn="just">
              <a:buFont typeface="Arial" panose="020B0604020202020204" pitchFamily="34" charset="0"/>
              <a:buChar char="•"/>
            </a:pPr>
            <a:r>
              <a:rPr lang="sl-SI" altLang="sl-SI" sz="4400" b="1" dirty="0"/>
              <a:t>Zakon o gospodarskih družbah (ZGD-1K) – novi členi glede povezanih oseb, ki veljajo za člane organov upravljanja in nadzora   v družbah po ZGD, v lasti občin – se uporabljajo določbe tako </a:t>
            </a:r>
            <a:r>
              <a:rPr lang="sl-SI" altLang="sl-SI" sz="4400" b="1" dirty="0" err="1"/>
              <a:t>ZIntPK</a:t>
            </a:r>
            <a:r>
              <a:rPr lang="sl-SI" altLang="sl-SI" sz="4400" b="1" dirty="0"/>
              <a:t> kot ZGD-1K</a:t>
            </a:r>
            <a:endParaRPr lang="sl-SI" altLang="sl-SI" sz="4400" b="1" dirty="0">
              <a:solidFill>
                <a:srgbClr val="FF0000"/>
              </a:solidFill>
            </a:endParaRPr>
          </a:p>
          <a:p>
            <a:pPr marL="0" indent="0" algn="just">
              <a:buNone/>
            </a:pPr>
            <a:endParaRPr lang="sl-SI" sz="4400" b="1" dirty="0">
              <a:solidFill>
                <a:schemeClr val="tx1"/>
              </a:solidFill>
              <a:latin typeface="Arial Narrow" panose="020B0606020202030204" pitchFamily="34" charset="0"/>
            </a:endParaRPr>
          </a:p>
          <a:p>
            <a:pPr marL="0" indent="0" algn="just">
              <a:buNone/>
            </a:pPr>
            <a:endParaRPr lang="sl-SI" sz="4400" b="1" dirty="0">
              <a:latin typeface="Arial Narrow" panose="020B0606020202030204" pitchFamily="34" charset="0"/>
            </a:endParaRPr>
          </a:p>
          <a:p>
            <a:pPr algn="just">
              <a:buFont typeface="Wingdings" pitchFamily="2" charset="2"/>
              <a:buChar char="Ø"/>
            </a:pPr>
            <a:endParaRPr lang="sl-SI" sz="4400" dirty="0">
              <a:latin typeface="Arial Narrow" panose="020B0606020202030204" pitchFamily="34" charset="0"/>
            </a:endParaRPr>
          </a:p>
        </p:txBody>
      </p:sp>
    </p:spTree>
    <p:extLst>
      <p:ext uri="{BB962C8B-B14F-4D97-AF65-F5344CB8AC3E}">
        <p14:creationId xmlns:p14="http://schemas.microsoft.com/office/powerpoint/2010/main" val="360500649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583F-EDEB-6CC8-5122-F95C7FEB74A1}"/>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0078D2CB-8974-AB5F-4174-9A12126A5DC4}"/>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9492D0BB-261D-7D8E-A03F-2DFC5616FA0E}"/>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EAAE2456-4C50-8287-E45E-CEA07B981BCD}"/>
              </a:ext>
            </a:extLst>
          </p:cNvPr>
          <p:cNvSpPr txBox="1"/>
          <p:nvPr/>
        </p:nvSpPr>
        <p:spPr>
          <a:xfrm>
            <a:off x="917004" y="2361987"/>
            <a:ext cx="22777817"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6600" b="1" i="0" u="none" strike="noStrike" kern="0" cap="none" spc="0" normalizeH="0" baseline="0" noProof="0" dirty="0">
                <a:ln>
                  <a:noFill/>
                </a:ln>
                <a:solidFill>
                  <a:srgbClr val="529DBA"/>
                </a:solidFill>
                <a:effectLst/>
                <a:uLnTx/>
                <a:uFillTx/>
                <a:latin typeface="Republika" panose="02000506040000020004" pitchFamily="2" charset="-18"/>
                <a:sym typeface="Republika"/>
              </a:rPr>
              <a:t>RAVNANJE URADNE OSEBE (37. in 38. člen </a:t>
            </a:r>
            <a:r>
              <a:rPr kumimoji="0" lang="sl-SI" sz="6600" b="1" i="0" u="none" strike="noStrike" kern="0" cap="none" spc="0" normalizeH="0" baseline="0" noProof="0" dirty="0" err="1">
                <a:ln>
                  <a:noFill/>
                </a:ln>
                <a:solidFill>
                  <a:srgbClr val="529DBA"/>
                </a:solidFill>
                <a:effectLst/>
                <a:uLnTx/>
                <a:uFillTx/>
                <a:latin typeface="Republika" panose="02000506040000020004" pitchFamily="2" charset="-18"/>
                <a:sym typeface="Republika"/>
              </a:rPr>
              <a:t>ZIntPK</a:t>
            </a:r>
            <a:r>
              <a:rPr kumimoji="0" lang="sl-SI" sz="6600" b="1" i="0" u="none" strike="noStrike" kern="0" cap="none" spc="0" normalizeH="0" baseline="0" noProof="0" dirty="0">
                <a:ln>
                  <a:noFill/>
                </a:ln>
                <a:solidFill>
                  <a:srgbClr val="529DBA"/>
                </a:solidFill>
                <a:effectLst/>
                <a:uLnTx/>
                <a:uFillTx/>
                <a:latin typeface="Republika" panose="02000506040000020004" pitchFamily="2" charset="-18"/>
                <a:sym typeface="Republika"/>
              </a:rPr>
              <a:t>)</a:t>
            </a:r>
            <a:endParaRPr kumimoji="0" sz="66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194F67C3-C95D-8C17-5542-72E48CECEEC9}"/>
              </a:ext>
            </a:extLst>
          </p:cNvPr>
          <p:cNvSpPr txBox="1"/>
          <p:nvPr/>
        </p:nvSpPr>
        <p:spPr>
          <a:xfrm>
            <a:off x="309074" y="3863739"/>
            <a:ext cx="23101938" cy="81047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40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Uradna oseba </a:t>
            </a:r>
            <a:r>
              <a:rPr kumimoji="0" lang="sl-SI" sz="40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mora biti v zvezi s svojo službo ali funkcijo pozorna na vsako nasprotje interesov in se mu je dolžna izogniti.</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40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Uradna oseba, ki ob nastopu službe ali funkcije ali med njenim izvajanjem ugotovi obstoj okoliščin, ki bi lahko vplivale ali ustvarile videz, da vplivajo na nepristransko in objektivno opravljanje njenih javnih nalog, navedene okoliščine </a:t>
            </a:r>
            <a:r>
              <a:rPr kumimoji="0" lang="sl-SI" sz="40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nemudoma razkrije neposredno nadrejenemu ali od njega pooblaščeni osebi.</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40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Uradna oseba svoje službe ali funkcije in informacij, ki jih pridobi pri opravljanju svoje funkcije oziroma službe, ne sme uporabiti za to, da bi sebi ali komu drugemu uresničila nedovoljen zasebni interes.</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40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Uradna oseba mora takoj, ko ugotovi obstoj okoliščin nasprotja interesov, prenehati z delom v zadevi, razen če bi bilo nevarno odlašati, ter o izločitvi in okoliščinah nasprotja interesov najkasneje v roku treh delovnih dni pisno obvestiti svojega nadrejenega oziroma predstojnika.</a:t>
            </a: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spTree>
    <p:extLst>
      <p:ext uri="{BB962C8B-B14F-4D97-AF65-F5344CB8AC3E}">
        <p14:creationId xmlns:p14="http://schemas.microsoft.com/office/powerpoint/2010/main" val="381903198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E70-3396-C1B2-3A18-22C9010F9B79}"/>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64DAF164-4785-7D71-07AB-6A78C3A4B579}"/>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84951CD3-92DA-30BA-4655-78CD553CFDF9}"/>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A083FCCF-53CD-0D17-09F6-508DFD88E9A6}"/>
              </a:ext>
            </a:extLst>
          </p:cNvPr>
          <p:cNvSpPr txBox="1"/>
          <p:nvPr/>
        </p:nvSpPr>
        <p:spPr>
          <a:xfrm>
            <a:off x="803088" y="2412893"/>
            <a:ext cx="22777817"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6600" b="1" i="0" u="none" strike="noStrike" kern="0" cap="none" spc="0" normalizeH="0" baseline="0" noProof="0" dirty="0">
                <a:ln>
                  <a:noFill/>
                </a:ln>
                <a:solidFill>
                  <a:srgbClr val="529DBA"/>
                </a:solidFill>
                <a:effectLst/>
                <a:uLnTx/>
                <a:uFillTx/>
                <a:latin typeface="Republika" panose="02000506040000020004" pitchFamily="2" charset="-18"/>
                <a:sym typeface="Republika"/>
              </a:rPr>
              <a:t>RAVNANJE NADREJENEGA/PREDSTOJNIKA/KOLEKTIVNEGA ORGANA (37. in 38. člen </a:t>
            </a:r>
            <a:r>
              <a:rPr kumimoji="0" lang="sl-SI" sz="6600" b="1" i="0" u="none" strike="noStrike" kern="0" cap="none" spc="0" normalizeH="0" baseline="0" noProof="0" dirty="0" err="1">
                <a:ln>
                  <a:noFill/>
                </a:ln>
                <a:solidFill>
                  <a:srgbClr val="529DBA"/>
                </a:solidFill>
                <a:effectLst/>
                <a:uLnTx/>
                <a:uFillTx/>
                <a:latin typeface="Republika" panose="02000506040000020004" pitchFamily="2" charset="-18"/>
                <a:sym typeface="Republika"/>
              </a:rPr>
              <a:t>ZIntPK</a:t>
            </a:r>
            <a:r>
              <a:rPr kumimoji="0" lang="sl-SI" sz="6600" b="1" i="0" u="none" strike="noStrike" kern="0" cap="none" spc="0" normalizeH="0" baseline="0" noProof="0" dirty="0">
                <a:ln>
                  <a:noFill/>
                </a:ln>
                <a:solidFill>
                  <a:srgbClr val="529DBA"/>
                </a:solidFill>
                <a:effectLst/>
                <a:uLnTx/>
                <a:uFillTx/>
                <a:latin typeface="Republika" panose="02000506040000020004" pitchFamily="2" charset="-18"/>
                <a:sym typeface="Republika"/>
              </a:rPr>
              <a:t>)</a:t>
            </a:r>
            <a:endParaRPr kumimoji="0" sz="66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C8EE1967-330C-2995-07FF-9A4001D2C425}"/>
              </a:ext>
            </a:extLst>
          </p:cNvPr>
          <p:cNvSpPr txBox="1"/>
          <p:nvPr/>
        </p:nvSpPr>
        <p:spPr>
          <a:xfrm>
            <a:off x="803087" y="3835943"/>
            <a:ext cx="22777817" cy="85356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36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Nadrejena oseba oziroma predstojnik </a:t>
            </a: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čim prej, </a:t>
            </a:r>
            <a:r>
              <a:rPr kumimoji="0" lang="sl-SI" sz="36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najkasneje pa v petih dneh od prejema obvestila obrazloženo odloči, ali se uradno osebo izloči iz postopka obravnave in odločanja o zadevi, ali oseba nadaljuje z delom. </a:t>
            </a: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Zoper to odločitev ni pravnega sredstva.</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Kadar je uradna oseba del </a:t>
            </a:r>
            <a:r>
              <a:rPr kumimoji="0" lang="sl-SI" sz="36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kolektivnega organa</a:t>
            </a: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 o njeni izločitvi odloči ta organ. Uradna oseba pri odločanju o lastni izločitvi ne sme sodelovati.</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Če nadrejena oseba oziroma predstojnik ali kolektivni organ odloči, da bo uradna oseba kljub nasprotju interesov nadaljevala z delom v zadevi, ji lahko da obvezujoče obrazložene usmeritve za ravnanje in odločanje, pri čemer mora zasledovati javni interes. Nadrejena oseba oziroma predstojnik ali kolektivni organ sprejeto odločitev v petih dneh po njenem sprejemu posreduje Komisiji.</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Če nadrejena oseba oziroma predstojnik ali kolektivni organ o izločitvi </a:t>
            </a:r>
            <a:r>
              <a:rPr kumimoji="0" lang="sl-SI" sz="3600" b="1" i="0" u="none" strike="noStrike" kern="0" cap="none" spc="0" normalizeH="0" baseline="0" noProof="0" dirty="0">
                <a:ln>
                  <a:noFill/>
                </a:ln>
                <a:solidFill>
                  <a:srgbClr val="5E5E5E"/>
                </a:solidFill>
                <a:effectLst/>
                <a:uLnTx/>
                <a:uFillTx/>
                <a:latin typeface="Republika" panose="02000506040000020004" pitchFamily="2" charset="-18"/>
                <a:sym typeface="Helvetica Neue"/>
              </a:rPr>
              <a:t>ne odloči v roku ali če uradna oseba nima nadrejene osebe oziroma predstojnika, uradna oseba o obstoju okoliščin nasprotja interesov v petih dneh obvesti komisijo. </a:t>
            </a:r>
            <a:r>
              <a:rPr kumimoji="0" lang="sl-SI" sz="36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Komisija v petih dneh od prejema obvestila odloči o obstoju oziroma neobstoju nasprotja interesov in o načinu izognitve nasprotju interesov.</a:t>
            </a: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spTree>
    <p:extLst>
      <p:ext uri="{BB962C8B-B14F-4D97-AF65-F5344CB8AC3E}">
        <p14:creationId xmlns:p14="http://schemas.microsoft.com/office/powerpoint/2010/main" val="333565625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B9BDB-E090-E963-5A43-04DCE2BA6B24}"/>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6E8BB61E-7973-B116-BE5B-7911B7A630B0}"/>
              </a:ext>
            </a:extLst>
          </p:cNvPr>
          <p:cNvPicPr>
            <a:picLocks noChangeAspect="1"/>
          </p:cNvPicPr>
          <p:nvPr/>
        </p:nvPicPr>
        <p:blipFill>
          <a:blip r:embed="rId3"/>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710E99D1-AEB1-B845-33E3-6FD2EB47A666}"/>
              </a:ext>
            </a:extLst>
          </p:cNvPr>
          <p:cNvPicPr>
            <a:picLocks noChangeAspect="1"/>
          </p:cNvPicPr>
          <p:nvPr/>
        </p:nvPicPr>
        <p:blipFill>
          <a:blip r:embed="rId4"/>
          <a:stretch>
            <a:fillRect/>
          </a:stretch>
        </p:blipFill>
        <p:spPr>
          <a:xfrm>
            <a:off x="1334937" y="1167929"/>
            <a:ext cx="7864536" cy="1107105"/>
          </a:xfrm>
          <a:prstGeom prst="rect">
            <a:avLst/>
          </a:prstGeom>
          <a:ln w="12700">
            <a:miter lim="400000"/>
          </a:ln>
        </p:spPr>
      </p:pic>
      <p:sp>
        <p:nvSpPr>
          <p:cNvPr id="3" name="NASLOV">
            <a:extLst>
              <a:ext uri="{FF2B5EF4-FFF2-40B4-BE49-F238E27FC236}">
                <a16:creationId xmlns:a16="http://schemas.microsoft.com/office/drawing/2014/main" id="{FAE56304-E2AC-9AF4-845C-95C4A5204973}"/>
              </a:ext>
            </a:extLst>
          </p:cNvPr>
          <p:cNvSpPr txBox="1"/>
          <p:nvPr/>
        </p:nvSpPr>
        <p:spPr>
          <a:xfrm>
            <a:off x="2101174" y="2514264"/>
            <a:ext cx="21479735"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7200" dirty="0">
                <a:latin typeface="Republika" panose="02000506040000020004" pitchFamily="2" charset="-18"/>
              </a:rPr>
              <a:t>DARILA</a:t>
            </a:r>
          </a:p>
        </p:txBody>
      </p:sp>
      <p:pic>
        <p:nvPicPr>
          <p:cNvPr id="4" name="Predstavnost v spletu 3" title="Darila">
            <a:hlinkClick r:id="" action="ppaction://media"/>
            <a:extLst>
              <a:ext uri="{FF2B5EF4-FFF2-40B4-BE49-F238E27FC236}">
                <a16:creationId xmlns:a16="http://schemas.microsoft.com/office/drawing/2014/main" id="{28EA8865-5E05-94C7-9C0C-22EC308ADE48}"/>
              </a:ext>
            </a:extLst>
          </p:cNvPr>
          <p:cNvPicPr>
            <a:picLocks noRot="1" noChangeAspect="1"/>
          </p:cNvPicPr>
          <p:nvPr>
            <a:videoFile r:link="rId1"/>
          </p:nvPr>
        </p:nvPicPr>
        <p:blipFill>
          <a:blip r:embed="rId5"/>
          <a:stretch>
            <a:fillRect/>
          </a:stretch>
        </p:blipFill>
        <p:spPr>
          <a:xfrm>
            <a:off x="6002302" y="2662589"/>
            <a:ext cx="15240000" cy="8610600"/>
          </a:xfrm>
          <a:prstGeom prst="rect">
            <a:avLst/>
          </a:prstGeom>
        </p:spPr>
      </p:pic>
    </p:spTree>
    <p:extLst>
      <p:ext uri="{BB962C8B-B14F-4D97-AF65-F5344CB8AC3E}">
        <p14:creationId xmlns:p14="http://schemas.microsoft.com/office/powerpoint/2010/main" val="126437468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706D5-B1DA-B1D5-34CE-685F32850A42}"/>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EF37881F-14E6-4171-F763-E26273D66B4E}"/>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4F1AD93D-541E-D84E-973A-43F759AB6FF8}"/>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9D0FB5A4-38FD-7E42-F917-061F0BA1E002}"/>
              </a:ext>
            </a:extLst>
          </p:cNvPr>
          <p:cNvSpPr txBox="1"/>
          <p:nvPr/>
        </p:nvSpPr>
        <p:spPr>
          <a:xfrm>
            <a:off x="2101174" y="2514264"/>
            <a:ext cx="21479735"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7200" dirty="0">
                <a:latin typeface="Republika" panose="02000506040000020004" pitchFamily="2" charset="-18"/>
              </a:rPr>
              <a:t>TEME</a:t>
            </a: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E63F1155-295D-A45A-3606-567DDDA63260}"/>
              </a:ext>
            </a:extLst>
          </p:cNvPr>
          <p:cNvSpPr txBox="1"/>
          <p:nvPr/>
        </p:nvSpPr>
        <p:spPr>
          <a:xfrm>
            <a:off x="1123712" y="5049366"/>
            <a:ext cx="20428086" cy="4103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just">
              <a:spcAft>
                <a:spcPts val="1200"/>
              </a:spcAft>
              <a:buFont typeface="Wingdings" panose="05000000000000000000" pitchFamily="2" charset="2"/>
              <a:buChar char="Ø"/>
            </a:pPr>
            <a:r>
              <a:rPr lang="sl-SI" sz="4400"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rPr>
              <a:t>O KOMISIJI</a:t>
            </a:r>
          </a:p>
          <a:p>
            <a:pPr marL="571500" indent="-571500" algn="just">
              <a:spcAft>
                <a:spcPts val="1200"/>
              </a:spcAft>
              <a:buFont typeface="Wingdings" panose="05000000000000000000" pitchFamily="2" charset="2"/>
              <a:buChar char="Ø"/>
            </a:pPr>
            <a:r>
              <a:rPr lang="sl-SI" sz="4400"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rPr>
              <a:t>POSTOPKI KOMISIJE </a:t>
            </a:r>
          </a:p>
          <a:p>
            <a:pPr marL="571500" indent="-571500" algn="just">
              <a:spcAft>
                <a:spcPts val="1200"/>
              </a:spcAf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NASPROTJE INTERESOV</a:t>
            </a:r>
          </a:p>
          <a:p>
            <a:pPr marL="571500" indent="-571500" algn="just">
              <a:spcAft>
                <a:spcPts val="1200"/>
              </a:spcAf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DARILA</a:t>
            </a:r>
          </a:p>
          <a:p>
            <a:pPr marL="571500" indent="-571500" algn="just">
              <a:spcAft>
                <a:spcPts val="1200"/>
              </a:spcAf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INTEGRITETA</a:t>
            </a:r>
          </a:p>
        </p:txBody>
      </p:sp>
    </p:spTree>
    <p:extLst>
      <p:ext uri="{BB962C8B-B14F-4D97-AF65-F5344CB8AC3E}">
        <p14:creationId xmlns:p14="http://schemas.microsoft.com/office/powerpoint/2010/main" val="32565202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2" name="NASLOV">
            <a:extLst>
              <a:ext uri="{FF2B5EF4-FFF2-40B4-BE49-F238E27FC236}">
                <a16:creationId xmlns:a16="http://schemas.microsoft.com/office/drawing/2014/main" id="{21EAD249-200C-7BFF-FF1D-FB70EBD774E8}"/>
              </a:ext>
            </a:extLst>
          </p:cNvPr>
          <p:cNvSpPr txBox="1"/>
          <p:nvPr/>
        </p:nvSpPr>
        <p:spPr>
          <a:xfrm>
            <a:off x="1637488" y="2480309"/>
            <a:ext cx="21577010"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6000" dirty="0">
                <a:latin typeface="Republika" panose="02000506040000020004" pitchFamily="2" charset="-18"/>
              </a:rPr>
              <a:t>PREPOVEDANA DARILA – ABSOLUTNA PREPOVED SPREJEMA</a:t>
            </a:r>
            <a:endParaRPr sz="6000" dirty="0">
              <a:latin typeface="Republika" panose="02000506040000020004" pitchFamily="2" charset="-18"/>
            </a:endParaRPr>
          </a:p>
        </p:txBody>
      </p:sp>
      <p:sp>
        <p:nvSpPr>
          <p:cNvPr id="3"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F7BBE754-70B3-983B-993D-3A7D6A4BCE99}"/>
              </a:ext>
            </a:extLst>
          </p:cNvPr>
          <p:cNvSpPr txBox="1"/>
          <p:nvPr/>
        </p:nvSpPr>
        <p:spPr>
          <a:xfrm>
            <a:off x="1637488" y="3946415"/>
            <a:ext cx="21711243" cy="705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lnSpc>
                <a:spcPct val="115000"/>
              </a:lnSpc>
              <a:spcAft>
                <a:spcPts val="600"/>
              </a:spcAft>
            </a:pPr>
            <a:r>
              <a:rPr lang="sl-SI" sz="4400" dirty="0">
                <a:latin typeface="Republika" panose="02000506040000020004" pitchFamily="2" charset="-18"/>
              </a:rPr>
              <a:t>Največ dilem in vprašanj se v praksi pojavlja v povezavi z izročanjem daril v obliki darilnih bonov, vrednostnih ali darilnih kartic in vseh drugih oblik daril, ki predstavljajo unovčevanje nakupa blaga ali storitve v prihodnosti. Kakršnekoli oblike daril, ki predstavljajo unovčevanje nakupa blaga ali storitve v prihodnosti prepovedana, ne glede na njihovo vrednost. Tako uradne osebe kot priložnostna darila ne smejo prejeti npr. darilnih bonov ali drugih oblik daril za koriščenje masaže ali drugih storitev, darilnih bonov ali drugih oblik daril za nakup knjige ali drugih izdelkov, darilnih kartic ali bonov trgovin, trgovskih mrež, trgovskih centrov ali določenih znamk, darilnih paketov (kot Zvezdar, </a:t>
            </a:r>
            <a:r>
              <a:rPr lang="sl-SI" sz="4400" dirty="0" err="1">
                <a:latin typeface="Republika" panose="02000506040000020004" pitchFamily="2" charset="-18"/>
              </a:rPr>
              <a:t>Selectbox</a:t>
            </a:r>
            <a:r>
              <a:rPr lang="sl-SI" sz="4400" dirty="0">
                <a:latin typeface="Republika" panose="02000506040000020004" pitchFamily="2" charset="-18"/>
              </a:rPr>
              <a:t>, ipd.) in podobno. </a:t>
            </a:r>
          </a:p>
        </p:txBody>
      </p:sp>
    </p:spTree>
    <p:extLst>
      <p:ext uri="{BB962C8B-B14F-4D97-AF65-F5344CB8AC3E}">
        <p14:creationId xmlns:p14="http://schemas.microsoft.com/office/powerpoint/2010/main" val="394560342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E2E4-254E-01BF-1036-D64D2750B31F}"/>
            </a:ext>
          </a:extLst>
        </p:cNvPr>
        <p:cNvGrpSpPr/>
        <p:nvPr/>
      </p:nvGrpSpPr>
      <p:grpSpPr>
        <a:xfrm>
          <a:off x="0" y="0"/>
          <a:ext cx="0" cy="0"/>
          <a:chOff x="0" y="0"/>
          <a:chExt cx="0" cy="0"/>
        </a:xfrm>
      </p:grpSpPr>
      <p:sp>
        <p:nvSpPr>
          <p:cNvPr id="10" name="Pravokotnik 9">
            <a:extLst>
              <a:ext uri="{FF2B5EF4-FFF2-40B4-BE49-F238E27FC236}">
                <a16:creationId xmlns:a16="http://schemas.microsoft.com/office/drawing/2014/main" id="{66C8A8DB-F1E3-C53C-37FD-03865071BD32}"/>
              </a:ext>
            </a:extLst>
          </p:cNvPr>
          <p:cNvSpPr/>
          <p:nvPr/>
        </p:nvSpPr>
        <p:spPr>
          <a:xfrm>
            <a:off x="2139090" y="10519933"/>
            <a:ext cx="20214078" cy="779701"/>
          </a:xfrm>
          <a:prstGeom prst="rect">
            <a:avLst/>
          </a:prstGeom>
          <a:solidFill>
            <a:srgbClr val="529DBA">
              <a:alpha val="46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4400" b="1" i="0" u="none" strike="noStrike" cap="none" spc="0" normalizeH="0" baseline="0" dirty="0">
              <a:ln>
                <a:noFill/>
              </a:ln>
              <a:solidFill>
                <a:schemeClr val="tx1"/>
              </a:solidFill>
              <a:effectLst/>
              <a:uFillTx/>
              <a:latin typeface="Republika" panose="02000506040000020004" pitchFamily="2" charset="-18"/>
              <a:ea typeface="Helvetica Neue Medium"/>
              <a:cs typeface="Helvetica Neue Medium"/>
              <a:sym typeface="Helvetica Neue Medium"/>
            </a:endParaRPr>
          </a:p>
        </p:txBody>
      </p:sp>
      <p:pic>
        <p:nvPicPr>
          <p:cNvPr id="162" name="Image" descr="Image">
            <a:extLst>
              <a:ext uri="{FF2B5EF4-FFF2-40B4-BE49-F238E27FC236}">
                <a16:creationId xmlns:a16="http://schemas.microsoft.com/office/drawing/2014/main" id="{EEC89764-0BA3-C190-34B8-CFD31B57A657}"/>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EEB7BF98-146E-2998-3C8C-59CB901FF6E1}"/>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F3A82AA5-10A0-3823-FCBA-EFE92D789EF1}"/>
              </a:ext>
            </a:extLst>
          </p:cNvPr>
          <p:cNvSpPr txBox="1"/>
          <p:nvPr/>
        </p:nvSpPr>
        <p:spPr>
          <a:xfrm>
            <a:off x="803091" y="2714401"/>
            <a:ext cx="22777817"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5400" b="1" dirty="0">
                <a:latin typeface="Republika" panose="02000506040000020004" pitchFamily="2" charset="-18"/>
              </a:rPr>
              <a:t>DOLŽNOSTI PREJEMNIKA </a:t>
            </a:r>
            <a:r>
              <a:rPr lang="sl-SI" sz="5400" b="1" u="sng" dirty="0">
                <a:latin typeface="Republika" panose="02000506040000020004" pitchFamily="2" charset="-18"/>
              </a:rPr>
              <a:t>PRILOŽNOSTNEGA</a:t>
            </a:r>
            <a:r>
              <a:rPr lang="sl-SI" sz="5400" b="1" dirty="0">
                <a:latin typeface="Republika" panose="02000506040000020004" pitchFamily="2" charset="-18"/>
              </a:rPr>
              <a:t> ALI </a:t>
            </a:r>
            <a:r>
              <a:rPr lang="sl-SI" sz="5400" b="1" u="sng" dirty="0">
                <a:latin typeface="Republika" panose="02000506040000020004" pitchFamily="2" charset="-18"/>
              </a:rPr>
              <a:t>PROTOKOLARNEGA</a:t>
            </a:r>
            <a:r>
              <a:rPr lang="sl-SI" sz="5400" b="1" dirty="0">
                <a:latin typeface="Republika" panose="02000506040000020004" pitchFamily="2" charset="-18"/>
              </a:rPr>
              <a:t> DARILA</a:t>
            </a:r>
            <a:endParaRPr sz="5400"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9F76BAD-652F-87B6-51E7-CF3BECABAF98}"/>
              </a:ext>
            </a:extLst>
          </p:cNvPr>
          <p:cNvSpPr txBox="1"/>
          <p:nvPr/>
        </p:nvSpPr>
        <p:spPr>
          <a:xfrm>
            <a:off x="2334637" y="4636091"/>
            <a:ext cx="20214077"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l">
              <a:buNone/>
            </a:pPr>
            <a:r>
              <a:rPr lang="sl-SI" sz="3200" dirty="0">
                <a:solidFill>
                  <a:schemeClr val="tx1"/>
                </a:solidFill>
                <a:latin typeface="Republika" panose="02000506040000020004" pitchFamily="2" charset="-18"/>
              </a:rPr>
              <a:t>Takoj, ko je to mogoče, najkasneje pa v 8 dneh </a:t>
            </a:r>
            <a:r>
              <a:rPr lang="sl-SI" sz="3200" b="1" dirty="0">
                <a:solidFill>
                  <a:schemeClr val="tx1"/>
                </a:solidFill>
                <a:latin typeface="Republika" panose="02000506040000020004" pitchFamily="2" charset="-18"/>
              </a:rPr>
              <a:t>izpolniti obrazec za evidentiranje prejetega darila</a:t>
            </a:r>
            <a:r>
              <a:rPr lang="sl-SI" sz="3200" dirty="0">
                <a:solidFill>
                  <a:schemeClr val="tx1"/>
                </a:solidFill>
                <a:latin typeface="Republika" panose="02000506040000020004" pitchFamily="2" charset="-18"/>
              </a:rPr>
              <a:t> (tudi če je darilo prejel družinski član uradne osebe) – </a:t>
            </a:r>
            <a:r>
              <a:rPr lang="sl-SI" sz="3200" dirty="0">
                <a:solidFill>
                  <a:schemeClr val="tx1"/>
                </a:solidFill>
                <a:latin typeface="Republika" panose="02000506040000020004" pitchFamily="2" charset="-18"/>
                <a:hlinkClick r:id="rId4"/>
              </a:rPr>
              <a:t>neobvezen vzorec obrazca</a:t>
            </a:r>
            <a:endParaRPr lang="sl-SI" sz="3200" dirty="0">
              <a:solidFill>
                <a:schemeClr val="tx1"/>
              </a:solidFill>
              <a:latin typeface="Republika" panose="02000506040000020004" pitchFamily="2" charset="-18"/>
            </a:endParaRPr>
          </a:p>
        </p:txBody>
      </p:sp>
      <p:sp>
        <p:nvSpPr>
          <p:cNvPr id="2" name="Puščica: desno 1">
            <a:extLst>
              <a:ext uri="{FF2B5EF4-FFF2-40B4-BE49-F238E27FC236}">
                <a16:creationId xmlns:a16="http://schemas.microsoft.com/office/drawing/2014/main" id="{6326FCFE-D90C-9366-1D5B-F2E878B72356}"/>
              </a:ext>
            </a:extLst>
          </p:cNvPr>
          <p:cNvSpPr/>
          <p:nvPr/>
        </p:nvSpPr>
        <p:spPr>
          <a:xfrm>
            <a:off x="1458153" y="4771399"/>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Puščica: desno 2">
            <a:extLst>
              <a:ext uri="{FF2B5EF4-FFF2-40B4-BE49-F238E27FC236}">
                <a16:creationId xmlns:a16="http://schemas.microsoft.com/office/drawing/2014/main" id="{CF2A6932-0135-4146-0E4D-5731A293CC8D}"/>
              </a:ext>
            </a:extLst>
          </p:cNvPr>
          <p:cNvSpPr/>
          <p:nvPr/>
        </p:nvSpPr>
        <p:spPr>
          <a:xfrm>
            <a:off x="1493823" y="5818742"/>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83E8F10-FCEF-26EA-814C-53EB86B2CCC9}"/>
              </a:ext>
            </a:extLst>
          </p:cNvPr>
          <p:cNvSpPr txBox="1"/>
          <p:nvPr/>
        </p:nvSpPr>
        <p:spPr>
          <a:xfrm>
            <a:off x="2334636" y="5879494"/>
            <a:ext cx="20214077"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l">
              <a:buNone/>
            </a:pPr>
            <a:r>
              <a:rPr lang="sl-SI" sz="3200" b="1" dirty="0">
                <a:solidFill>
                  <a:schemeClr val="tx1"/>
                </a:solidFill>
                <a:latin typeface="Republika" panose="02000506040000020004" pitchFamily="2" charset="-18"/>
              </a:rPr>
              <a:t>Obrazec izročiti osebi, ki vodi seznam daril</a:t>
            </a:r>
            <a:r>
              <a:rPr lang="sl-SI" sz="3200" dirty="0">
                <a:solidFill>
                  <a:schemeClr val="tx1"/>
                </a:solidFill>
                <a:latin typeface="Republika" panose="02000506040000020004" pitchFamily="2" charset="-18"/>
              </a:rPr>
              <a:t> pri subjektu javnega sektorja</a:t>
            </a:r>
          </a:p>
        </p:txBody>
      </p:sp>
      <p:sp>
        <p:nvSpPr>
          <p:cNvPr id="7" name="Puščica: desno 6">
            <a:extLst>
              <a:ext uri="{FF2B5EF4-FFF2-40B4-BE49-F238E27FC236}">
                <a16:creationId xmlns:a16="http://schemas.microsoft.com/office/drawing/2014/main" id="{33EE2E22-2C6B-FE78-0D5A-1478A3EB4FA3}"/>
              </a:ext>
            </a:extLst>
          </p:cNvPr>
          <p:cNvSpPr/>
          <p:nvPr/>
        </p:nvSpPr>
        <p:spPr>
          <a:xfrm>
            <a:off x="1538333" y="6972628"/>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E7E9B37-A937-31DC-E5AA-549CEF660344}"/>
              </a:ext>
            </a:extLst>
          </p:cNvPr>
          <p:cNvSpPr txBox="1"/>
          <p:nvPr/>
        </p:nvSpPr>
        <p:spPr>
          <a:xfrm>
            <a:off x="2334636" y="6471656"/>
            <a:ext cx="20214077"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l">
              <a:buNone/>
            </a:pPr>
            <a:endParaRPr lang="sl-SI" sz="3200" dirty="0">
              <a:solidFill>
                <a:schemeClr val="tx1"/>
              </a:solidFill>
              <a:latin typeface="Republika" panose="02000506040000020004" pitchFamily="2" charset="-18"/>
            </a:endParaRPr>
          </a:p>
          <a:p>
            <a:pPr marL="0" indent="0" algn="l">
              <a:buNone/>
            </a:pPr>
            <a:r>
              <a:rPr lang="sl-SI" sz="3200" dirty="0">
                <a:solidFill>
                  <a:schemeClr val="tx1"/>
                </a:solidFill>
                <a:latin typeface="Republika" panose="02000506040000020004" pitchFamily="2" charset="-18"/>
              </a:rPr>
              <a:t>V seznam se vpišejo naslednji podatki:</a:t>
            </a:r>
          </a:p>
          <a:p>
            <a:pPr marL="571500" indent="-571500" algn="l">
              <a:buFont typeface="Wingdings" panose="05000000000000000000" pitchFamily="2" charset="2"/>
              <a:buChar char="ü"/>
            </a:pPr>
            <a:r>
              <a:rPr lang="sl-SI" sz="3200" dirty="0">
                <a:solidFill>
                  <a:schemeClr val="tx1"/>
                </a:solidFill>
                <a:latin typeface="Republika" panose="02000506040000020004" pitchFamily="2" charset="-18"/>
              </a:rPr>
              <a:t>Navedba, ali gre za protokolarno ali priložnostno darilo</a:t>
            </a:r>
          </a:p>
          <a:p>
            <a:pPr marL="571500" indent="-571500" algn="l">
              <a:buFont typeface="Wingdings" panose="05000000000000000000" pitchFamily="2" charset="2"/>
              <a:buChar char="ü"/>
            </a:pPr>
            <a:r>
              <a:rPr lang="sl-SI" sz="3200" dirty="0">
                <a:solidFill>
                  <a:schemeClr val="tx1"/>
                </a:solidFill>
                <a:latin typeface="Republika" panose="02000506040000020004" pitchFamily="2" charset="-18"/>
              </a:rPr>
              <a:t>Vrsta darila</a:t>
            </a:r>
          </a:p>
          <a:p>
            <a:pPr marL="571500" indent="-571500" algn="l">
              <a:buFont typeface="Wingdings" panose="05000000000000000000" pitchFamily="2" charset="2"/>
              <a:buChar char="ü"/>
            </a:pPr>
            <a:r>
              <a:rPr lang="sl-SI" sz="3200" dirty="0">
                <a:solidFill>
                  <a:schemeClr val="tx1"/>
                </a:solidFill>
                <a:latin typeface="Republika" panose="02000506040000020004" pitchFamily="2" charset="-18"/>
              </a:rPr>
              <a:t>Ocenjena vrednost darila in način določitve vrednosti</a:t>
            </a:r>
          </a:p>
          <a:p>
            <a:pPr marL="571500" indent="-571500" algn="l">
              <a:buFont typeface="Wingdings" panose="05000000000000000000" pitchFamily="2" charset="2"/>
              <a:buChar char="ü"/>
            </a:pPr>
            <a:r>
              <a:rPr lang="sl-SI" sz="3200" dirty="0">
                <a:solidFill>
                  <a:schemeClr val="tx1"/>
                </a:solidFill>
                <a:latin typeface="Republika" panose="02000506040000020004" pitchFamily="2" charset="-18"/>
              </a:rPr>
              <a:t>Darovalec</a:t>
            </a:r>
          </a:p>
          <a:p>
            <a:pPr marL="571500" indent="-571500" algn="l">
              <a:buFont typeface="Wingdings" panose="05000000000000000000" pitchFamily="2" charset="2"/>
              <a:buChar char="ü"/>
            </a:pPr>
            <a:r>
              <a:rPr lang="sl-SI" sz="3200" dirty="0">
                <a:solidFill>
                  <a:schemeClr val="tx1"/>
                </a:solidFill>
                <a:latin typeface="Republika" panose="02000506040000020004" pitchFamily="2" charset="-18"/>
              </a:rPr>
              <a:t>Okoliščine izročitve darila</a:t>
            </a:r>
          </a:p>
        </p:txBody>
      </p:sp>
      <p:sp>
        <p:nvSpPr>
          <p:cNvPr id="9"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98508CB-D665-9F9A-4E08-A7278C319203}"/>
              </a:ext>
            </a:extLst>
          </p:cNvPr>
          <p:cNvSpPr txBox="1"/>
          <p:nvPr/>
        </p:nvSpPr>
        <p:spPr>
          <a:xfrm>
            <a:off x="2607011" y="10670336"/>
            <a:ext cx="19669326"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l">
              <a:buNone/>
            </a:pPr>
            <a:r>
              <a:rPr lang="sl-SI" sz="3200" dirty="0">
                <a:solidFill>
                  <a:schemeClr val="tx1"/>
                </a:solidFill>
                <a:latin typeface="Republika" panose="02000506040000020004" pitchFamily="2" charset="-18"/>
              </a:rPr>
              <a:t>V seznam </a:t>
            </a:r>
            <a:r>
              <a:rPr lang="sl-SI" sz="3200" b="1" u="sng" dirty="0">
                <a:solidFill>
                  <a:schemeClr val="tx1"/>
                </a:solidFill>
                <a:latin typeface="Republika" panose="02000506040000020004" pitchFamily="2" charset="-18"/>
              </a:rPr>
              <a:t>ni treba vpisati darila zanemarljive vrednosti </a:t>
            </a:r>
            <a:r>
              <a:rPr lang="sl-SI" sz="3200" dirty="0">
                <a:solidFill>
                  <a:schemeClr val="tx1"/>
                </a:solidFill>
                <a:latin typeface="Republika" panose="02000506040000020004" pitchFamily="2" charset="-18"/>
              </a:rPr>
              <a:t>→ darilo, ki ne presega vrednosti 50 EUR</a:t>
            </a:r>
          </a:p>
        </p:txBody>
      </p:sp>
    </p:spTree>
    <p:extLst>
      <p:ext uri="{BB962C8B-B14F-4D97-AF65-F5344CB8AC3E}">
        <p14:creationId xmlns:p14="http://schemas.microsoft.com/office/powerpoint/2010/main" val="97448764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E2E4-254E-01BF-1036-D64D2750B31F}"/>
            </a:ext>
          </a:extLst>
        </p:cNvPr>
        <p:cNvGrpSpPr/>
        <p:nvPr/>
      </p:nvGrpSpPr>
      <p:grpSpPr>
        <a:xfrm>
          <a:off x="0" y="0"/>
          <a:ext cx="0" cy="0"/>
          <a:chOff x="0" y="0"/>
          <a:chExt cx="0" cy="0"/>
        </a:xfrm>
      </p:grpSpPr>
      <p:sp>
        <p:nvSpPr>
          <p:cNvPr id="10" name="Pravokotnik 9">
            <a:extLst>
              <a:ext uri="{FF2B5EF4-FFF2-40B4-BE49-F238E27FC236}">
                <a16:creationId xmlns:a16="http://schemas.microsoft.com/office/drawing/2014/main" id="{66C8A8DB-F1E3-C53C-37FD-03865071BD32}"/>
              </a:ext>
            </a:extLst>
          </p:cNvPr>
          <p:cNvSpPr/>
          <p:nvPr/>
        </p:nvSpPr>
        <p:spPr>
          <a:xfrm>
            <a:off x="2334635" y="7487905"/>
            <a:ext cx="18869985" cy="1267499"/>
          </a:xfrm>
          <a:prstGeom prst="rect">
            <a:avLst/>
          </a:prstGeom>
          <a:solidFill>
            <a:srgbClr val="529DBA">
              <a:alpha val="46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4400" b="1" i="0" u="none" strike="noStrike" cap="none" spc="0" normalizeH="0" baseline="0" dirty="0">
              <a:ln>
                <a:noFill/>
              </a:ln>
              <a:solidFill>
                <a:schemeClr val="tx1"/>
              </a:solidFill>
              <a:effectLst/>
              <a:uFillTx/>
              <a:latin typeface="Republika" panose="02000506040000020004" pitchFamily="2" charset="-18"/>
              <a:ea typeface="Helvetica Neue Medium"/>
              <a:cs typeface="Helvetica Neue Medium"/>
              <a:sym typeface="Helvetica Neue Medium"/>
            </a:endParaRPr>
          </a:p>
        </p:txBody>
      </p:sp>
      <p:pic>
        <p:nvPicPr>
          <p:cNvPr id="162" name="Image" descr="Image">
            <a:extLst>
              <a:ext uri="{FF2B5EF4-FFF2-40B4-BE49-F238E27FC236}">
                <a16:creationId xmlns:a16="http://schemas.microsoft.com/office/drawing/2014/main" id="{EEC89764-0BA3-C190-34B8-CFD31B57A657}"/>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EEB7BF98-146E-2998-3C8C-59CB901FF6E1}"/>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F3A82AA5-10A0-3823-FCBA-EFE92D789EF1}"/>
              </a:ext>
            </a:extLst>
          </p:cNvPr>
          <p:cNvSpPr txBox="1"/>
          <p:nvPr/>
        </p:nvSpPr>
        <p:spPr>
          <a:xfrm>
            <a:off x="1454913" y="3139984"/>
            <a:ext cx="22777817"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sz="5400" b="1" dirty="0">
                <a:latin typeface="Republika" panose="02000506040000020004" pitchFamily="2" charset="-18"/>
              </a:rPr>
              <a:t>DOLŽNOSTI SUBJEKTA </a:t>
            </a:r>
            <a:r>
              <a:rPr lang="sl-SI" sz="5400" dirty="0">
                <a:latin typeface="Republika" panose="02000506040000020004" pitchFamily="2" charset="-18"/>
              </a:rPr>
              <a:t>JAVNEGA SEKTORJA</a:t>
            </a:r>
            <a:endParaRPr sz="5400"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9F76BAD-652F-87B6-51E7-CF3BECABAF98}"/>
              </a:ext>
            </a:extLst>
          </p:cNvPr>
          <p:cNvSpPr txBox="1"/>
          <p:nvPr/>
        </p:nvSpPr>
        <p:spPr>
          <a:xfrm>
            <a:off x="2334637" y="4882312"/>
            <a:ext cx="20214077"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l">
              <a:buNone/>
            </a:pPr>
            <a:r>
              <a:rPr lang="sl-SI" sz="3200" b="1" dirty="0">
                <a:solidFill>
                  <a:schemeClr val="tx1"/>
                </a:solidFill>
                <a:latin typeface="Republika" panose="02000506040000020004" pitchFamily="2" charset="-18"/>
              </a:rPr>
              <a:t>vodi seznam prejetih daril </a:t>
            </a:r>
            <a:r>
              <a:rPr lang="sl-SI" sz="3200" dirty="0">
                <a:solidFill>
                  <a:schemeClr val="tx1"/>
                </a:solidFill>
                <a:latin typeface="Republika" panose="02000506040000020004" pitchFamily="2" charset="-18"/>
              </a:rPr>
              <a:t>(nad 50 EUR) za uradne osebe in njihove družinske člane</a:t>
            </a:r>
          </a:p>
        </p:txBody>
      </p:sp>
      <p:sp>
        <p:nvSpPr>
          <p:cNvPr id="2" name="Puščica: desno 1">
            <a:extLst>
              <a:ext uri="{FF2B5EF4-FFF2-40B4-BE49-F238E27FC236}">
                <a16:creationId xmlns:a16="http://schemas.microsoft.com/office/drawing/2014/main" id="{6326FCFE-D90C-9366-1D5B-F2E878B72356}"/>
              </a:ext>
            </a:extLst>
          </p:cNvPr>
          <p:cNvSpPr/>
          <p:nvPr/>
        </p:nvSpPr>
        <p:spPr>
          <a:xfrm>
            <a:off x="1458153" y="4771399"/>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Puščica: desno 2">
            <a:extLst>
              <a:ext uri="{FF2B5EF4-FFF2-40B4-BE49-F238E27FC236}">
                <a16:creationId xmlns:a16="http://schemas.microsoft.com/office/drawing/2014/main" id="{CF2A6932-0135-4146-0E4D-5731A293CC8D}"/>
              </a:ext>
            </a:extLst>
          </p:cNvPr>
          <p:cNvSpPr/>
          <p:nvPr/>
        </p:nvSpPr>
        <p:spPr>
          <a:xfrm>
            <a:off x="1454913" y="5818742"/>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83E8F10-FCEF-26EA-814C-53EB86B2CCC9}"/>
              </a:ext>
            </a:extLst>
          </p:cNvPr>
          <p:cNvSpPr txBox="1"/>
          <p:nvPr/>
        </p:nvSpPr>
        <p:spPr>
          <a:xfrm>
            <a:off x="2334636" y="5879493"/>
            <a:ext cx="20214077"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l">
              <a:buNone/>
            </a:pPr>
            <a:r>
              <a:rPr lang="sl-SI" sz="3200" b="1" dirty="0">
                <a:solidFill>
                  <a:schemeClr val="tx1"/>
                </a:solidFill>
                <a:latin typeface="Republika" panose="02000506040000020004" pitchFamily="2" charset="-18"/>
              </a:rPr>
              <a:t>do 31. marca </a:t>
            </a:r>
            <a:r>
              <a:rPr lang="sl-SI" sz="3200" dirty="0">
                <a:solidFill>
                  <a:schemeClr val="tx1"/>
                </a:solidFill>
                <a:latin typeface="Republika" panose="02000506040000020004" pitchFamily="2" charset="-18"/>
              </a:rPr>
              <a:t>tekočega leta </a:t>
            </a:r>
            <a:r>
              <a:rPr lang="sl-SI" sz="3200" b="1" dirty="0">
                <a:solidFill>
                  <a:schemeClr val="tx1"/>
                </a:solidFill>
                <a:latin typeface="Republika" panose="02000506040000020004" pitchFamily="2" charset="-18"/>
              </a:rPr>
              <a:t>posreduje Komisiji seznam prejetih daril</a:t>
            </a:r>
            <a:r>
              <a:rPr lang="sl-SI" sz="3200" dirty="0">
                <a:solidFill>
                  <a:schemeClr val="tx1"/>
                </a:solidFill>
                <a:latin typeface="Republika" panose="02000506040000020004" pitchFamily="2" charset="-18"/>
              </a:rPr>
              <a:t> v preteklem letu – </a:t>
            </a:r>
            <a:r>
              <a:rPr lang="sl-SI" sz="3200" dirty="0">
                <a:solidFill>
                  <a:schemeClr val="tx1"/>
                </a:solidFill>
                <a:latin typeface="Republika" panose="02000506040000020004" pitchFamily="2" charset="-18"/>
                <a:hlinkClick r:id="rId4"/>
              </a:rPr>
              <a:t>elektronski obrazec</a:t>
            </a:r>
            <a:endParaRPr lang="sl-SI" sz="3200" dirty="0">
              <a:solidFill>
                <a:schemeClr val="tx1"/>
              </a:solidFill>
              <a:latin typeface="Republika" panose="02000506040000020004" pitchFamily="2" charset="-18"/>
            </a:endParaRPr>
          </a:p>
        </p:txBody>
      </p:sp>
      <p:sp>
        <p:nvSpPr>
          <p:cNvPr id="8"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E7E9B37-A937-31DC-E5AA-549CEF660344}"/>
              </a:ext>
            </a:extLst>
          </p:cNvPr>
          <p:cNvSpPr txBox="1"/>
          <p:nvPr/>
        </p:nvSpPr>
        <p:spPr>
          <a:xfrm>
            <a:off x="2334636" y="7948983"/>
            <a:ext cx="20214077"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l">
              <a:buNone/>
            </a:pPr>
            <a:endParaRPr lang="sl-SI" sz="3200" dirty="0">
              <a:solidFill>
                <a:schemeClr val="tx1"/>
              </a:solidFill>
              <a:latin typeface="Republika" panose="02000506040000020004" pitchFamily="2" charset="-18"/>
            </a:endParaRPr>
          </a:p>
        </p:txBody>
      </p:sp>
      <p:sp>
        <p:nvSpPr>
          <p:cNvPr id="9"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98508CB-D665-9F9A-4E08-A7278C319203}"/>
              </a:ext>
            </a:extLst>
          </p:cNvPr>
          <p:cNvSpPr txBox="1"/>
          <p:nvPr/>
        </p:nvSpPr>
        <p:spPr>
          <a:xfrm>
            <a:off x="2488657" y="7461738"/>
            <a:ext cx="18561998" cy="10874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l">
              <a:buNone/>
            </a:pPr>
            <a:r>
              <a:rPr lang="sl-SI" sz="3200" i="0" dirty="0">
                <a:solidFill>
                  <a:schemeClr val="tx1"/>
                </a:solidFill>
                <a:effectLst/>
                <a:latin typeface="Republika" panose="02000506040000020004" pitchFamily="2" charset="-18"/>
              </a:rPr>
              <a:t>Subjektom javnega sektorja, katerih uradne osebe in njihovi družinski člani </a:t>
            </a:r>
            <a:r>
              <a:rPr lang="sl-SI" sz="3200" b="1" i="0" dirty="0">
                <a:solidFill>
                  <a:schemeClr val="tx1"/>
                </a:solidFill>
                <a:effectLst/>
                <a:latin typeface="Republika" panose="02000506040000020004" pitchFamily="2" charset="-18"/>
              </a:rPr>
              <a:t>v preteklem letu niso prejeli darila v vrednosti nad 50 evrov</a:t>
            </a:r>
            <a:r>
              <a:rPr lang="sl-SI" sz="3200" i="0" dirty="0">
                <a:solidFill>
                  <a:schemeClr val="tx1"/>
                </a:solidFill>
                <a:effectLst/>
                <a:latin typeface="Republika" panose="02000506040000020004" pitchFamily="2" charset="-18"/>
              </a:rPr>
              <a:t>, </a:t>
            </a:r>
            <a:r>
              <a:rPr lang="sl-SI" sz="3200" b="1" i="0" dirty="0">
                <a:solidFill>
                  <a:schemeClr val="tx1"/>
                </a:solidFill>
                <a:effectLst/>
                <a:latin typeface="Republika" panose="02000506040000020004" pitchFamily="2" charset="-18"/>
              </a:rPr>
              <a:t>Komisiji </a:t>
            </a:r>
            <a:r>
              <a:rPr lang="sl-SI" sz="3200" b="1" i="0" u="sng" dirty="0">
                <a:solidFill>
                  <a:schemeClr val="tx1"/>
                </a:solidFill>
                <a:effectLst/>
                <a:latin typeface="Republika" panose="02000506040000020004" pitchFamily="2" charset="-18"/>
              </a:rPr>
              <a:t>ni treba</a:t>
            </a:r>
            <a:r>
              <a:rPr lang="sl-SI" sz="3200" b="1" i="0" dirty="0">
                <a:solidFill>
                  <a:schemeClr val="tx1"/>
                </a:solidFill>
                <a:effectLst/>
                <a:latin typeface="Republika" panose="02000506040000020004" pitchFamily="2" charset="-18"/>
              </a:rPr>
              <a:t> posredovati seznama prejetih daril</a:t>
            </a:r>
            <a:endParaRPr lang="sl-SI" sz="4000" b="1" dirty="0">
              <a:solidFill>
                <a:schemeClr val="tx1"/>
              </a:solidFill>
              <a:latin typeface="Republika" panose="02000506040000020004" pitchFamily="2" charset="-18"/>
            </a:endParaRPr>
          </a:p>
        </p:txBody>
      </p:sp>
      <p:sp>
        <p:nvSpPr>
          <p:cNvPr id="12" name="Puščica: dol 11">
            <a:extLst>
              <a:ext uri="{FF2B5EF4-FFF2-40B4-BE49-F238E27FC236}">
                <a16:creationId xmlns:a16="http://schemas.microsoft.com/office/drawing/2014/main" id="{E4AF6887-EDBA-5E6F-19F4-90C7490DE83A}"/>
              </a:ext>
            </a:extLst>
          </p:cNvPr>
          <p:cNvSpPr/>
          <p:nvPr/>
        </p:nvSpPr>
        <p:spPr>
          <a:xfrm>
            <a:off x="10586933" y="6541247"/>
            <a:ext cx="719847" cy="737301"/>
          </a:xfrm>
          <a:prstGeom prst="down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CCDE7ECD-A9C6-841D-3F50-CE0F1F5B6015}"/>
              </a:ext>
            </a:extLst>
          </p:cNvPr>
          <p:cNvSpPr txBox="1"/>
          <p:nvPr/>
        </p:nvSpPr>
        <p:spPr>
          <a:xfrm>
            <a:off x="2334636" y="8865766"/>
            <a:ext cx="20214077"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l">
              <a:buNone/>
            </a:pPr>
            <a:r>
              <a:rPr lang="sl-SI" sz="3200" dirty="0">
                <a:solidFill>
                  <a:schemeClr val="tx1"/>
                </a:solidFill>
                <a:latin typeface="Republika" panose="02000506040000020004" pitchFamily="2" charset="-18"/>
              </a:rPr>
              <a:t>na primeren način </a:t>
            </a:r>
            <a:r>
              <a:rPr lang="sl-SI" sz="3200" b="1" dirty="0">
                <a:solidFill>
                  <a:schemeClr val="tx1"/>
                </a:solidFill>
                <a:latin typeface="Republika" panose="02000506040000020004" pitchFamily="2" charset="-18"/>
              </a:rPr>
              <a:t>objaviti v svojih uradnih prostorih in v drugih prostorih, kjer se posluje s strankami</a:t>
            </a:r>
            <a:r>
              <a:rPr lang="sl-SI" sz="3200" dirty="0">
                <a:solidFill>
                  <a:schemeClr val="tx1"/>
                </a:solidFill>
                <a:latin typeface="Republika" panose="02000506040000020004" pitchFamily="2" charset="-18"/>
              </a:rPr>
              <a:t>, katere so omejitve v zvezi s sprejemanjem daril s strani uradnih oseb in kakšen je postopek njihove izročitve – </a:t>
            </a:r>
            <a:r>
              <a:rPr lang="sl-SI" sz="3200" dirty="0">
                <a:solidFill>
                  <a:schemeClr val="tx1"/>
                </a:solidFill>
                <a:latin typeface="Republika" panose="02000506040000020004" pitchFamily="2" charset="-18"/>
                <a:hlinkClick r:id="rId5"/>
              </a:rPr>
              <a:t>neobvezen vzorec obvestila</a:t>
            </a:r>
            <a:endParaRPr lang="sl-SI" sz="3200" dirty="0">
              <a:solidFill>
                <a:schemeClr val="tx1"/>
              </a:solidFill>
              <a:latin typeface="Republika" panose="02000506040000020004" pitchFamily="2" charset="-18"/>
            </a:endParaRPr>
          </a:p>
        </p:txBody>
      </p:sp>
      <p:sp>
        <p:nvSpPr>
          <p:cNvPr id="14" name="Puščica: desno 13">
            <a:extLst>
              <a:ext uri="{FF2B5EF4-FFF2-40B4-BE49-F238E27FC236}">
                <a16:creationId xmlns:a16="http://schemas.microsoft.com/office/drawing/2014/main" id="{11096F89-133C-80F1-231E-3C08900BD006}"/>
              </a:ext>
            </a:extLst>
          </p:cNvPr>
          <p:cNvSpPr/>
          <p:nvPr/>
        </p:nvSpPr>
        <p:spPr>
          <a:xfrm>
            <a:off x="1544576" y="9263118"/>
            <a:ext cx="680937" cy="655299"/>
          </a:xfrm>
          <a:prstGeom prst="rightArrow">
            <a:avLst/>
          </a:prstGeom>
          <a:solidFill>
            <a:srgbClr val="529DBA">
              <a:alpha val="20000"/>
            </a:srgbClr>
          </a:solidFill>
          <a:ln w="12700" cap="flat">
            <a:solidFill>
              <a:srgbClr val="529D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sl-SI"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53169692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p:cNvSpPr txBox="1"/>
          <p:nvPr/>
        </p:nvSpPr>
        <p:spPr>
          <a:xfrm>
            <a:off x="1334937" y="2858357"/>
            <a:ext cx="21930658"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b="1" dirty="0">
                <a:latin typeface="Republika" panose="02000506040000020004" pitchFamily="2" charset="-18"/>
              </a:rPr>
              <a:t>INTEGRITETA</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1334937" y="4571236"/>
            <a:ext cx="22191916" cy="5519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0" indent="0" algn="just">
              <a:buNone/>
            </a:pPr>
            <a:r>
              <a:rPr lang="sl-SI" sz="4400" dirty="0">
                <a:solidFill>
                  <a:schemeClr val="tx1"/>
                </a:solidFill>
                <a:latin typeface="Republika" panose="02000506040000020004" pitchFamily="2" charset="-18"/>
              </a:rPr>
              <a:t>»integriteta« je pričakovano delovanje ter odgovornost posameznikov in organizacij pri preprečevanju in odpravljanju tveganj, da bi bila oblast, funkcija, pooblastilo ali druga pristojnost za odločanje uporabljena </a:t>
            </a:r>
            <a:r>
              <a:rPr lang="sl-SI" sz="4400" b="1" dirty="0">
                <a:solidFill>
                  <a:schemeClr val="tx1"/>
                </a:solidFill>
                <a:latin typeface="Republika" panose="02000506040000020004" pitchFamily="2" charset="-18"/>
              </a:rPr>
              <a:t>v nasprotju z zakonom, pravno dopustnimi cilji in etičnimi kodeksi</a:t>
            </a:r>
          </a:p>
          <a:p>
            <a:pPr marL="0" indent="0" algn="just">
              <a:buNone/>
            </a:pPr>
            <a:endParaRPr lang="sl-SI" sz="4400" b="1" dirty="0">
              <a:solidFill>
                <a:schemeClr val="tx1"/>
              </a:solidFill>
              <a:latin typeface="Republika" panose="02000506040000020004" pitchFamily="2" charset="-18"/>
            </a:endParaRPr>
          </a:p>
          <a:p>
            <a:pPr marL="0" indent="0" algn="just">
              <a:buNone/>
            </a:pPr>
            <a:endParaRPr lang="sl-SI" sz="4400" b="1"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Tree>
    <p:extLst>
      <p:ext uri="{BB962C8B-B14F-4D97-AF65-F5344CB8AC3E}">
        <p14:creationId xmlns:p14="http://schemas.microsoft.com/office/powerpoint/2010/main" val="170944229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0C99D-7E0C-0428-C924-A86198152CD2}"/>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6B79DD8E-7F25-6500-2B2D-4F83C29A293F}"/>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4ED0C3D7-4E4E-8DFE-0B6D-CCA178EA102F}"/>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0E0AC794-550C-9B1F-6F7F-8B8F2659DE9A}"/>
              </a:ext>
            </a:extLst>
          </p:cNvPr>
          <p:cNvSpPr txBox="1"/>
          <p:nvPr/>
        </p:nvSpPr>
        <p:spPr>
          <a:xfrm>
            <a:off x="1334937" y="2529653"/>
            <a:ext cx="22245972"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b="1" dirty="0">
                <a:latin typeface="Republika" panose="02000506040000020004" pitchFamily="2" charset="-18"/>
              </a:rPr>
              <a:t>INTEGRITETA</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4FAD190-B5A6-9E99-C2D8-BE28FD41C6BC}"/>
              </a:ext>
            </a:extLst>
          </p:cNvPr>
          <p:cNvSpPr txBox="1"/>
          <p:nvPr/>
        </p:nvSpPr>
        <p:spPr>
          <a:xfrm>
            <a:off x="1204308" y="3709464"/>
            <a:ext cx="22901168" cy="104522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000" kern="100" dirty="0">
              <a:effectLst/>
              <a:latin typeface="Republika" panose="02000506040000020004" pitchFamily="2" charset="-18"/>
              <a:ea typeface="Aptos" panose="020B0004020202020204" pitchFamily="34" charset="0"/>
              <a:cs typeface="Times New Roman" panose="02020603050405020304" pitchFamily="18" charset="0"/>
            </a:endParaRPr>
          </a:p>
          <a:p>
            <a:pPr algn="just"/>
            <a:r>
              <a:rPr lang="sl-SI" sz="4400"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rPr>
              <a:t>V zvezi z integriteto je sodišče že zavzelo enotno stališče ter v več sodnih odločbah pojasnilo, da je zakonodajalec pojma »pričakovano delovanje« in »integriteta« </a:t>
            </a:r>
            <a:r>
              <a:rPr lang="sl-SI" sz="4400" b="1"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rPr>
              <a:t>pustil vsebinsko odprta in prepustil njuno vsebinsko opredelitev Komisiji za preprečevanje korupcije. Zato lahko sodišče v njeno razlago lahko poseže le, če presodi, da glede na ustaljene metode prava temu pojmu take vsebine ni mogoče dati</a:t>
            </a:r>
            <a:r>
              <a:rPr lang="sl-SI" sz="4400"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rPr>
              <a:t>.</a:t>
            </a:r>
          </a:p>
          <a:p>
            <a:pPr algn="just"/>
            <a:endParaRPr lang="sl-SI" sz="4400" kern="100" dirty="0">
              <a:solidFill>
                <a:schemeClr val="tx1"/>
              </a:solidFill>
              <a:effectLst/>
              <a:latin typeface="Republika" panose="02000506040000020004" pitchFamily="2" charset="-18"/>
              <a:ea typeface="Aptos" panose="020B0004020202020204" pitchFamily="34" charset="0"/>
              <a:cs typeface="Times New Roman" panose="02020603050405020304" pitchFamily="18" charset="0"/>
            </a:endParaRPr>
          </a:p>
          <a:p>
            <a:pPr algn="just">
              <a:buFont typeface="Wingdings" pitchFamily="2" charset="2"/>
              <a:buChar char="Ø"/>
            </a:pPr>
            <a:r>
              <a:rPr lang="sl-SI" sz="4400" dirty="0">
                <a:solidFill>
                  <a:schemeClr val="tx1"/>
                </a:solidFill>
              </a:rPr>
              <a:t>trenutno imamo 28 pravnomočnih ugotovitev integritete (za 29 opredeljenih ravnanj in 29 obravnavanih oseb)</a:t>
            </a:r>
          </a:p>
          <a:p>
            <a:pPr algn="just">
              <a:buFont typeface="Wingdings" pitchFamily="2" charset="2"/>
              <a:buChar char="Ø"/>
            </a:pPr>
            <a:r>
              <a:rPr lang="sl-SI" sz="4400" dirty="0">
                <a:solidFill>
                  <a:schemeClr val="tx1"/>
                </a:solidFill>
              </a:rPr>
              <a:t>12 zadev je pravnomočnih po sodbi sodišča</a:t>
            </a:r>
          </a:p>
          <a:p>
            <a:pPr marL="0" indent="0" algn="just">
              <a:buNone/>
            </a:pPr>
            <a:endParaRPr lang="sl-SI" sz="4400" b="1" dirty="0"/>
          </a:p>
          <a:p>
            <a:pPr algn="just"/>
            <a:endParaRPr lang="sl-SI" sz="4400" kern="100" dirty="0">
              <a:solidFill>
                <a:schemeClr val="tx1"/>
              </a:solidFill>
              <a:effectLst/>
              <a:ea typeface="Aptos" panose="020B0004020202020204" pitchFamily="34" charset="0"/>
              <a:cs typeface="Times New Roman" panose="02020603050405020304" pitchFamily="18" charset="0"/>
            </a:endParaRPr>
          </a:p>
          <a:p>
            <a:pPr marL="0" indent="0" algn="just">
              <a:buNone/>
            </a:pPr>
            <a:endParaRPr lang="sl-SI" sz="4400" b="1" dirty="0">
              <a:solidFill>
                <a:schemeClr val="tx1"/>
              </a:solidFill>
            </a:endParaRPr>
          </a:p>
          <a:p>
            <a:pPr marL="0" indent="0" algn="just">
              <a:buNone/>
            </a:pPr>
            <a:endParaRPr lang="sl-SI" sz="4400" b="1"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Tree>
    <p:extLst>
      <p:ext uri="{BB962C8B-B14F-4D97-AF65-F5344CB8AC3E}">
        <p14:creationId xmlns:p14="http://schemas.microsoft.com/office/powerpoint/2010/main" val="166812130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0C99D-7E0C-0428-C924-A86198152CD2}"/>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6B79DD8E-7F25-6500-2B2D-4F83C29A293F}"/>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0E0AC794-550C-9B1F-6F7F-8B8F2659DE9A}"/>
              </a:ext>
            </a:extLst>
          </p:cNvPr>
          <p:cNvSpPr txBox="1"/>
          <p:nvPr/>
        </p:nvSpPr>
        <p:spPr>
          <a:xfrm>
            <a:off x="314361" y="2135515"/>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b="1" dirty="0">
                <a:latin typeface="Republika" panose="02000506040000020004" pitchFamily="2" charset="-18"/>
              </a:rPr>
              <a:t>RAVNANJA, KI PREDSTAVLJAJO KRŠITEV INTEGRITETE</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4FAD190-B5A6-9E99-C2D8-BE28FD41C6BC}"/>
              </a:ext>
            </a:extLst>
          </p:cNvPr>
          <p:cNvSpPr txBox="1"/>
          <p:nvPr/>
        </p:nvSpPr>
        <p:spPr>
          <a:xfrm>
            <a:off x="314361" y="2841228"/>
            <a:ext cx="23039075" cy="108747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a:endParaRPr lang="sl-SI" sz="4000" kern="100" dirty="0">
              <a:effectLst/>
              <a:latin typeface="Arial Narrow" panose="020B0606020202030204" pitchFamily="34" charset="0"/>
              <a:ea typeface="Aptos" panose="020B0004020202020204" pitchFamily="34" charset="0"/>
              <a:cs typeface="Times New Roman" panose="02020603050405020304" pitchFamily="18" charset="0"/>
            </a:endParaRP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izdaja dovoljenja za opravljanje zakonsko prepovedane dejavnosti</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kršitev zakonskih določb in pravil internih aktov iz naslova razkritja poslovne skrivnosti</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najem odvetniških storitev v primerih zastopanja funkcionarja, poslovodne osebe kot fizične osebe, pri odvetniških pisarnah, družbah, ki že zastopajo subjekt, pri katerem oseba opravlja funkcijo</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nedovoljeno vplivanje v postopkih – kjer oseba nima pristojnosti, pooblastil</a:t>
            </a:r>
          </a:p>
          <a:p>
            <a:pPr marL="571500" indent="-571500" algn="just">
              <a:buFont typeface="Wingdings" panose="05000000000000000000" pitchFamily="2" charset="2"/>
              <a:buChar char="Ø"/>
            </a:pPr>
            <a:r>
              <a:rPr lang="sl-SI" sz="4400" kern="100" dirty="0" err="1">
                <a:solidFill>
                  <a:schemeClr val="tx1"/>
                </a:solidFill>
                <a:latin typeface="Republika" panose="02000506040000020004" pitchFamily="2" charset="-18"/>
                <a:cs typeface="Times New Roman" panose="02020603050405020304" pitchFamily="18" charset="0"/>
              </a:rPr>
              <a:t>nerazkritje</a:t>
            </a:r>
            <a:r>
              <a:rPr lang="sl-SI" sz="4400" kern="100" dirty="0">
                <a:solidFill>
                  <a:schemeClr val="tx1"/>
                </a:solidFill>
                <a:latin typeface="Republika" panose="02000506040000020004" pitchFamily="2" charset="-18"/>
                <a:cs typeface="Times New Roman" panose="02020603050405020304" pitchFamily="18" charset="0"/>
              </a:rPr>
              <a:t> potrebnih pojasnil/informacij delodajalcu (iz zasebne sfere –  neizpolnjevanje obveznosti do države)</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prirejanje javnega razpisa – merila in kriteriji</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privilegiranje točno določenega ponudnika, kandidata in nespoštovanje zakonskih določb</a:t>
            </a:r>
          </a:p>
          <a:p>
            <a:pPr marL="571500" indent="-571500" algn="just">
              <a:buFont typeface="Wingdings" panose="05000000000000000000" pitchFamily="2" charset="2"/>
              <a:buChar char="Ø"/>
            </a:pPr>
            <a:r>
              <a:rPr lang="sl-SI" sz="4400" kern="100" dirty="0">
                <a:solidFill>
                  <a:schemeClr val="tx1"/>
                </a:solidFill>
                <a:latin typeface="Republika" panose="02000506040000020004" pitchFamily="2" charset="-18"/>
                <a:cs typeface="Times New Roman" panose="02020603050405020304" pitchFamily="18" charset="0"/>
              </a:rPr>
              <a:t>zavajanje Komisije ali drugih subjektov javnega sektorja (oviranje Komisije pri izvajanju zakonskih nalog) in zavajanje javnosti</a:t>
            </a:r>
          </a:p>
          <a:p>
            <a:pPr marL="571500" indent="-571500" algn="just">
              <a:buFont typeface="Wingdings" panose="05000000000000000000" pitchFamily="2" charset="2"/>
              <a:buChar char="Ø"/>
            </a:pPr>
            <a:endParaRPr lang="sl-SI" sz="4400" b="1" dirty="0">
              <a:solidFill>
                <a:schemeClr val="tx1"/>
              </a:solidFill>
              <a:latin typeface="Republika" panose="02000506040000020004" pitchFamily="2" charset="-18"/>
            </a:endParaRPr>
          </a:p>
          <a:p>
            <a:pPr marL="0" indent="0" algn="just">
              <a:buNone/>
            </a:pPr>
            <a:endParaRPr lang="sl-SI" sz="4400" b="1" dirty="0">
              <a:latin typeface="Arial Narrow" panose="020B0606020202030204" pitchFamily="34" charset="0"/>
            </a:endParaRPr>
          </a:p>
          <a:p>
            <a:pPr algn="just">
              <a:buFont typeface="Wingdings" pitchFamily="2" charset="2"/>
              <a:buChar char="Ø"/>
            </a:pPr>
            <a:endParaRPr lang="sl-SI" sz="4400" dirty="0">
              <a:latin typeface="Arial Narrow" panose="020B0606020202030204" pitchFamily="34" charset="0"/>
            </a:endParaRPr>
          </a:p>
        </p:txBody>
      </p:sp>
      <p:pic>
        <p:nvPicPr>
          <p:cNvPr id="3" name="Image" descr="Image">
            <a:extLst>
              <a:ext uri="{FF2B5EF4-FFF2-40B4-BE49-F238E27FC236}">
                <a16:creationId xmlns:a16="http://schemas.microsoft.com/office/drawing/2014/main" id="{0AA8C96E-AC07-E971-6140-522233BA1656}"/>
              </a:ext>
            </a:extLst>
          </p:cNvPr>
          <p:cNvPicPr>
            <a:picLocks noChangeAspect="1"/>
          </p:cNvPicPr>
          <p:nvPr/>
        </p:nvPicPr>
        <p:blipFill>
          <a:blip r:embed="rId3"/>
          <a:stretch>
            <a:fillRect/>
          </a:stretch>
        </p:blipFill>
        <p:spPr>
          <a:xfrm>
            <a:off x="940800" y="694964"/>
            <a:ext cx="7864536" cy="1107105"/>
          </a:xfrm>
          <a:prstGeom prst="rect">
            <a:avLst/>
          </a:prstGeom>
          <a:ln w="12700">
            <a:miter lim="400000"/>
          </a:ln>
        </p:spPr>
      </p:pic>
    </p:spTree>
    <p:extLst>
      <p:ext uri="{BB962C8B-B14F-4D97-AF65-F5344CB8AC3E}">
        <p14:creationId xmlns:p14="http://schemas.microsoft.com/office/powerpoint/2010/main" val="180086928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027026" y="784759"/>
            <a:ext cx="7864536" cy="1107105"/>
          </a:xfrm>
          <a:prstGeom prst="rect">
            <a:avLst/>
          </a:prstGeom>
          <a:ln w="12700">
            <a:miter lim="400000"/>
          </a:ln>
        </p:spPr>
      </p:pic>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1027026" y="5925012"/>
            <a:ext cx="20769285" cy="11490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2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8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graphicFrame>
        <p:nvGraphicFramePr>
          <p:cNvPr id="2" name="Tabela 1">
            <a:extLst>
              <a:ext uri="{FF2B5EF4-FFF2-40B4-BE49-F238E27FC236}">
                <a16:creationId xmlns:a16="http://schemas.microsoft.com/office/drawing/2014/main" id="{F5DFFC0D-D449-1E02-B99E-990BD5D17DEB}"/>
              </a:ext>
            </a:extLst>
          </p:cNvPr>
          <p:cNvGraphicFramePr>
            <a:graphicFrameLocks noGrp="1"/>
          </p:cNvGraphicFramePr>
          <p:nvPr>
            <p:extLst>
              <p:ext uri="{D42A27DB-BD31-4B8C-83A1-F6EECF244321}">
                <p14:modId xmlns:p14="http://schemas.microsoft.com/office/powerpoint/2010/main" val="4093173349"/>
              </p:ext>
            </p:extLst>
          </p:nvPr>
        </p:nvGraphicFramePr>
        <p:xfrm>
          <a:off x="1311227" y="2323316"/>
          <a:ext cx="21761546" cy="8905978"/>
        </p:xfrm>
        <a:graphic>
          <a:graphicData uri="http://schemas.openxmlformats.org/drawingml/2006/table">
            <a:tbl>
              <a:tblPr/>
              <a:tblGrid>
                <a:gridCol w="15256858">
                  <a:extLst>
                    <a:ext uri="{9D8B030D-6E8A-4147-A177-3AD203B41FA5}">
                      <a16:colId xmlns:a16="http://schemas.microsoft.com/office/drawing/2014/main" val="3431821668"/>
                    </a:ext>
                  </a:extLst>
                </a:gridCol>
                <a:gridCol w="6504688">
                  <a:extLst>
                    <a:ext uri="{9D8B030D-6E8A-4147-A177-3AD203B41FA5}">
                      <a16:colId xmlns:a16="http://schemas.microsoft.com/office/drawing/2014/main" val="2268663318"/>
                    </a:ext>
                  </a:extLst>
                </a:gridCol>
              </a:tblGrid>
              <a:tr h="714020">
                <a:tc>
                  <a:txBody>
                    <a:bodyPr/>
                    <a:lstStyle/>
                    <a:p>
                      <a:pPr algn="l" fontAlgn="b"/>
                      <a:r>
                        <a:rPr lang="sl-SI" sz="3200" b="1" i="0" u="none" strike="noStrike" dirty="0">
                          <a:solidFill>
                            <a:srgbClr val="000000"/>
                          </a:solidFill>
                          <a:effectLst/>
                          <a:latin typeface="Republika" panose="02000506040000020004" pitchFamily="2" charset="-18"/>
                        </a:rPr>
                        <a:t>OPREDELJENO RAVNANJE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r>
                        <a:rPr lang="sl-SI" sz="3200" b="1" i="0" u="none" strike="noStrike" dirty="0">
                          <a:solidFill>
                            <a:srgbClr val="000000"/>
                          </a:solidFill>
                          <a:effectLst/>
                          <a:latin typeface="Republika" panose="02000506040000020004" pitchFamily="2" charset="-18"/>
                        </a:rPr>
                        <a:t>ŠTEVILO RAVNANJ</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301166838"/>
                  </a:ext>
                </a:extLst>
              </a:tr>
              <a:tr h="688521">
                <a:tc>
                  <a:txBody>
                    <a:bodyPr/>
                    <a:lstStyle/>
                    <a:p>
                      <a:pPr algn="l" fontAlgn="b"/>
                      <a:r>
                        <a:rPr lang="sl-SI" sz="3200" b="0" i="0" u="none" strike="noStrike">
                          <a:solidFill>
                            <a:srgbClr val="000000"/>
                          </a:solidFill>
                          <a:effectLst/>
                          <a:latin typeface="Republika" panose="02000506040000020004" pitchFamily="2" charset="-18"/>
                        </a:rPr>
                        <a:t>dovoljenje za opravljanje zakonsko prepovedane dejavnosti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307623"/>
                  </a:ext>
                </a:extLst>
              </a:tr>
              <a:tr h="688521">
                <a:tc>
                  <a:txBody>
                    <a:bodyPr/>
                    <a:lstStyle/>
                    <a:p>
                      <a:pPr algn="l" fontAlgn="b"/>
                      <a:r>
                        <a:rPr lang="sl-SI" sz="3200" b="0" i="0" u="none" strike="noStrike" dirty="0">
                          <a:solidFill>
                            <a:srgbClr val="000000"/>
                          </a:solidFill>
                          <a:effectLst/>
                          <a:latin typeface="Republika" panose="02000506040000020004" pitchFamily="2" charset="-18"/>
                        </a:rPr>
                        <a:t>kršitev zakonskih določb in pravil internih aktov (razkritje poslovne skrivnosti)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052155"/>
                  </a:ext>
                </a:extLst>
              </a:tr>
              <a:tr h="688521">
                <a:tc>
                  <a:txBody>
                    <a:bodyPr/>
                    <a:lstStyle/>
                    <a:p>
                      <a:pPr algn="l" fontAlgn="b"/>
                      <a:r>
                        <a:rPr lang="sl-SI" sz="3200" b="0" i="0" u="none" strike="noStrike">
                          <a:solidFill>
                            <a:srgbClr val="000000"/>
                          </a:solidFill>
                          <a:effectLst/>
                          <a:latin typeface="Republika" panose="02000506040000020004" pitchFamily="2" charset="-18"/>
                        </a:rPr>
                        <a:t>najem odvetniških storitev</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286100"/>
                  </a:ext>
                </a:extLst>
              </a:tr>
              <a:tr h="688521">
                <a:tc>
                  <a:txBody>
                    <a:bodyPr/>
                    <a:lstStyle/>
                    <a:p>
                      <a:pPr algn="l" fontAlgn="b"/>
                      <a:r>
                        <a:rPr lang="sl-SI" sz="3200" b="0" i="0" u="none" strike="noStrike" dirty="0">
                          <a:solidFill>
                            <a:srgbClr val="000000"/>
                          </a:solidFill>
                          <a:effectLst/>
                          <a:latin typeface="Republika" panose="02000506040000020004" pitchFamily="2" charset="-18"/>
                        </a:rPr>
                        <a:t>nedovoljeno vplivanje/vplivanje izven svojih pristojnosti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8655995"/>
                  </a:ext>
                </a:extLst>
              </a:tr>
              <a:tr h="982399">
                <a:tc>
                  <a:txBody>
                    <a:bodyPr/>
                    <a:lstStyle/>
                    <a:p>
                      <a:pPr algn="l" fontAlgn="b"/>
                      <a:r>
                        <a:rPr lang="sl-SI" sz="3200" b="0" i="0" u="none" strike="noStrike" dirty="0" err="1">
                          <a:solidFill>
                            <a:srgbClr val="000000"/>
                          </a:solidFill>
                          <a:effectLst/>
                          <a:latin typeface="Republika" panose="02000506040000020004" pitchFamily="2" charset="-18"/>
                        </a:rPr>
                        <a:t>Nerazkritje</a:t>
                      </a:r>
                      <a:r>
                        <a:rPr lang="sl-SI" sz="3200" b="0" i="0" u="none" strike="noStrike" dirty="0">
                          <a:solidFill>
                            <a:srgbClr val="000000"/>
                          </a:solidFill>
                          <a:effectLst/>
                          <a:latin typeface="Republika" panose="02000506040000020004" pitchFamily="2" charset="-18"/>
                        </a:rPr>
                        <a:t> potrebnih pojasnil/informacij delodajalcu (iz zasebne sfere –  neizpolnjevanje obveznosti do države)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646098"/>
                  </a:ext>
                </a:extLst>
              </a:tr>
              <a:tr h="688521">
                <a:tc>
                  <a:txBody>
                    <a:bodyPr/>
                    <a:lstStyle/>
                    <a:p>
                      <a:pPr algn="l" fontAlgn="b"/>
                      <a:r>
                        <a:rPr lang="sl-SI" sz="3200" b="0" i="0" u="none" strike="noStrike">
                          <a:solidFill>
                            <a:srgbClr val="000000"/>
                          </a:solidFill>
                          <a:effectLst/>
                          <a:latin typeface="Republika" panose="02000506040000020004" pitchFamily="2" charset="-18"/>
                        </a:rPr>
                        <a:t>prirejanje javnega razpisa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1186603"/>
                  </a:ext>
                </a:extLst>
              </a:tr>
              <a:tr h="688521">
                <a:tc>
                  <a:txBody>
                    <a:bodyPr/>
                    <a:lstStyle/>
                    <a:p>
                      <a:pPr algn="l" fontAlgn="b"/>
                      <a:r>
                        <a:rPr lang="sl-SI" sz="3200" b="0" i="0" u="none" strike="noStrike" dirty="0">
                          <a:solidFill>
                            <a:srgbClr val="000000"/>
                          </a:solidFill>
                          <a:effectLst/>
                          <a:latin typeface="Republika" panose="02000506040000020004" pitchFamily="2" charset="-18"/>
                        </a:rPr>
                        <a:t>privilegiranje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376414"/>
                  </a:ext>
                </a:extLst>
              </a:tr>
              <a:tr h="688521">
                <a:tc>
                  <a:txBody>
                    <a:bodyPr/>
                    <a:lstStyle/>
                    <a:p>
                      <a:pPr algn="l" fontAlgn="b"/>
                      <a:r>
                        <a:rPr lang="sl-SI" sz="3200" b="0" i="0" u="none" strike="noStrike">
                          <a:solidFill>
                            <a:srgbClr val="000000"/>
                          </a:solidFill>
                          <a:effectLst/>
                          <a:latin typeface="Republika" panose="02000506040000020004" pitchFamily="2" charset="-18"/>
                        </a:rPr>
                        <a:t>privilegiranje in nespoštovanje zakonskih določb</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270966"/>
                  </a:ext>
                </a:extLst>
              </a:tr>
              <a:tr h="688521">
                <a:tc>
                  <a:txBody>
                    <a:bodyPr/>
                    <a:lstStyle/>
                    <a:p>
                      <a:pPr algn="l" fontAlgn="b"/>
                      <a:r>
                        <a:rPr lang="sl-SI" sz="3200" b="0" i="0" u="none" strike="noStrike" dirty="0">
                          <a:solidFill>
                            <a:srgbClr val="000000"/>
                          </a:solidFill>
                          <a:effectLst/>
                          <a:latin typeface="Republika" panose="02000506040000020004" pitchFamily="2" charset="-18"/>
                        </a:rPr>
                        <a:t>zavajanje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6366964"/>
                  </a:ext>
                </a:extLst>
              </a:tr>
              <a:tr h="714020">
                <a:tc>
                  <a:txBody>
                    <a:bodyPr/>
                    <a:lstStyle/>
                    <a:p>
                      <a:pPr algn="l" fontAlgn="b"/>
                      <a:r>
                        <a:rPr lang="sl-SI" sz="3200" b="0" i="0" u="none" strike="noStrike">
                          <a:solidFill>
                            <a:srgbClr val="000000"/>
                          </a:solidFill>
                          <a:effectLst/>
                          <a:latin typeface="Republika" panose="02000506040000020004" pitchFamily="2" charset="-18"/>
                        </a:rPr>
                        <a:t>zavajanje Komisije (oviranje Komisije pri izvajanju zakonskih nalog) in zavajanje javnosti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sl-SI" sz="3200" b="1" i="0" u="none" strike="noStrike" dirty="0">
                          <a:solidFill>
                            <a:srgbClr val="000000"/>
                          </a:solidFill>
                          <a:effectLst/>
                          <a:latin typeface="Republika" panose="02000506040000020004" pitchFamily="2" charset="-18"/>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7291909"/>
                  </a:ext>
                </a:extLst>
              </a:tr>
              <a:tr h="714020">
                <a:tc>
                  <a:txBody>
                    <a:bodyPr/>
                    <a:lstStyle/>
                    <a:p>
                      <a:pPr algn="l" fontAlgn="b"/>
                      <a:r>
                        <a:rPr lang="sl-SI" sz="3200" b="1" i="0" u="none" strike="noStrike">
                          <a:solidFill>
                            <a:srgbClr val="000000"/>
                          </a:solidFill>
                          <a:effectLst/>
                          <a:latin typeface="Republika" panose="02000506040000020004" pitchFamily="2" charset="-18"/>
                        </a:rPr>
                        <a:t>SKUPAJ</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r>
                        <a:rPr lang="sl-SI" sz="3200" b="1" i="0" u="none" strike="noStrike" dirty="0">
                          <a:solidFill>
                            <a:srgbClr val="000000"/>
                          </a:solidFill>
                          <a:effectLst/>
                          <a:latin typeface="Republika" panose="02000506040000020004" pitchFamily="2" charset="-18"/>
                        </a:rPr>
                        <a:t>29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67718635"/>
                  </a:ext>
                </a:extLst>
              </a:tr>
            </a:tbl>
          </a:graphicData>
        </a:graphic>
      </p:graphicFrame>
    </p:spTree>
    <p:extLst>
      <p:ext uri="{BB962C8B-B14F-4D97-AF65-F5344CB8AC3E}">
        <p14:creationId xmlns:p14="http://schemas.microsoft.com/office/powerpoint/2010/main" val="191760956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704316" y="505777"/>
            <a:ext cx="7864536" cy="1107105"/>
          </a:xfrm>
          <a:prstGeom prst="rect">
            <a:avLst/>
          </a:prstGeom>
          <a:ln w="12700">
            <a:miter lim="400000"/>
          </a:ln>
        </p:spPr>
      </p:pic>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1027026" y="5925012"/>
            <a:ext cx="20769285" cy="11490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20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8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graphicFrame>
        <p:nvGraphicFramePr>
          <p:cNvPr id="4" name="Tabela 3">
            <a:extLst>
              <a:ext uri="{FF2B5EF4-FFF2-40B4-BE49-F238E27FC236}">
                <a16:creationId xmlns:a16="http://schemas.microsoft.com/office/drawing/2014/main" id="{378634C9-F57F-D693-3813-93CA39751DA4}"/>
              </a:ext>
            </a:extLst>
          </p:cNvPr>
          <p:cNvGraphicFramePr>
            <a:graphicFrameLocks noGrp="1"/>
          </p:cNvGraphicFramePr>
          <p:nvPr>
            <p:extLst>
              <p:ext uri="{D42A27DB-BD31-4B8C-83A1-F6EECF244321}">
                <p14:modId xmlns:p14="http://schemas.microsoft.com/office/powerpoint/2010/main" val="150278972"/>
              </p:ext>
            </p:extLst>
          </p:nvPr>
        </p:nvGraphicFramePr>
        <p:xfrm>
          <a:off x="3657600" y="1907628"/>
          <a:ext cx="14078608" cy="9285896"/>
        </p:xfrm>
        <a:graphic>
          <a:graphicData uri="http://schemas.openxmlformats.org/drawingml/2006/table">
            <a:tbl>
              <a:tblPr/>
              <a:tblGrid>
                <a:gridCol w="8450317">
                  <a:extLst>
                    <a:ext uri="{9D8B030D-6E8A-4147-A177-3AD203B41FA5}">
                      <a16:colId xmlns:a16="http://schemas.microsoft.com/office/drawing/2014/main" val="3087786663"/>
                    </a:ext>
                  </a:extLst>
                </a:gridCol>
                <a:gridCol w="5628291">
                  <a:extLst>
                    <a:ext uri="{9D8B030D-6E8A-4147-A177-3AD203B41FA5}">
                      <a16:colId xmlns:a16="http://schemas.microsoft.com/office/drawing/2014/main" val="1262660923"/>
                    </a:ext>
                  </a:extLst>
                </a:gridCol>
              </a:tblGrid>
              <a:tr h="404224">
                <a:tc>
                  <a:txBody>
                    <a:bodyPr/>
                    <a:lstStyle/>
                    <a:p>
                      <a:pPr algn="l" fontAlgn="b"/>
                      <a:r>
                        <a:rPr lang="sl-SI" sz="2400" b="1" i="0" u="none" strike="noStrike" dirty="0">
                          <a:solidFill>
                            <a:srgbClr val="000000"/>
                          </a:solidFill>
                          <a:effectLst/>
                          <a:latin typeface="Republika" panose="02000506040000020004" pitchFamily="2" charset="-18"/>
                        </a:rPr>
                        <a:t>STATUS OBRAVNAVANE OSEBE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sl-SI" sz="2400" b="1" i="0" u="none" strike="noStrike" dirty="0">
                          <a:solidFill>
                            <a:srgbClr val="000000"/>
                          </a:solidFill>
                          <a:effectLst/>
                          <a:latin typeface="Republika" panose="02000506040000020004" pitchFamily="2" charset="-18"/>
                        </a:rPr>
                        <a:t>ŠTEVILO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986894704"/>
                  </a:ext>
                </a:extLst>
              </a:tr>
              <a:tr h="404224">
                <a:tc>
                  <a:txBody>
                    <a:bodyPr/>
                    <a:lstStyle/>
                    <a:p>
                      <a:pPr algn="l" fontAlgn="b"/>
                      <a:r>
                        <a:rPr lang="sl-SI" sz="2400" b="1" i="0" u="none" strike="noStrike">
                          <a:solidFill>
                            <a:srgbClr val="000000"/>
                          </a:solidFill>
                          <a:effectLst/>
                          <a:latin typeface="Republika" panose="02000506040000020004" pitchFamily="2" charset="-18"/>
                        </a:rPr>
                        <a:t>član organa nadzora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4297049"/>
                  </a:ext>
                </a:extLst>
              </a:tr>
              <a:tr h="404224">
                <a:tc>
                  <a:txBody>
                    <a:bodyPr/>
                    <a:lstStyle/>
                    <a:p>
                      <a:pPr algn="l" fontAlgn="b"/>
                      <a:r>
                        <a:rPr lang="sl-SI" sz="2400" b="0" i="0" u="none" strike="noStrike" dirty="0">
                          <a:solidFill>
                            <a:srgbClr val="000000"/>
                          </a:solidFill>
                          <a:effectLst/>
                          <a:latin typeface="Republika" panose="02000506040000020004" pitchFamily="2" charset="-18"/>
                        </a:rPr>
                        <a:t>član nadzornega sveta družbe v lasti 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0016974"/>
                  </a:ext>
                </a:extLst>
              </a:tr>
              <a:tr h="404224">
                <a:tc>
                  <a:txBody>
                    <a:bodyPr/>
                    <a:lstStyle/>
                    <a:p>
                      <a:pPr algn="l" fontAlgn="b"/>
                      <a:r>
                        <a:rPr lang="sl-SI" sz="2400" b="1" i="0" u="none" strike="noStrike">
                          <a:solidFill>
                            <a:srgbClr val="000000"/>
                          </a:solidFill>
                          <a:effectLst/>
                          <a:latin typeface="Republika" panose="02000506040000020004" pitchFamily="2" charset="-18"/>
                        </a:rPr>
                        <a:t>funkcionar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dirty="0">
                          <a:solidFill>
                            <a:srgbClr val="000000"/>
                          </a:solidFill>
                          <a:effectLst/>
                          <a:latin typeface="Republika" panose="02000506040000020004" pitchFamily="2" charset="-18"/>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7304811"/>
                  </a:ext>
                </a:extLst>
              </a:tr>
              <a:tr h="404224">
                <a:tc>
                  <a:txBody>
                    <a:bodyPr/>
                    <a:lstStyle/>
                    <a:p>
                      <a:pPr algn="l" fontAlgn="b"/>
                      <a:r>
                        <a:rPr lang="sl-SI" sz="2400" b="0" i="0" u="none" strike="noStrike">
                          <a:solidFill>
                            <a:srgbClr val="000000"/>
                          </a:solidFill>
                          <a:effectLst/>
                          <a:latin typeface="Republika" panose="02000506040000020004" pitchFamily="2" charset="-18"/>
                        </a:rPr>
                        <a:t>član sveta BS (viceguverner BS)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6029596"/>
                  </a:ext>
                </a:extLst>
              </a:tr>
              <a:tr h="404224">
                <a:tc>
                  <a:txBody>
                    <a:bodyPr/>
                    <a:lstStyle/>
                    <a:p>
                      <a:pPr algn="l" fontAlgn="b"/>
                      <a:r>
                        <a:rPr lang="sl-SI" sz="2400" b="0" i="0" u="none" strike="noStrike">
                          <a:solidFill>
                            <a:srgbClr val="000000"/>
                          </a:solidFill>
                          <a:effectLst/>
                          <a:latin typeface="Republika" panose="02000506040000020004" pitchFamily="2" charset="-18"/>
                        </a:rPr>
                        <a:t>državni sekretar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10251"/>
                  </a:ext>
                </a:extLst>
              </a:tr>
              <a:tr h="404224">
                <a:tc>
                  <a:txBody>
                    <a:bodyPr/>
                    <a:lstStyle/>
                    <a:p>
                      <a:pPr algn="l" fontAlgn="b"/>
                      <a:r>
                        <a:rPr lang="sl-SI" sz="2400" b="0" i="0" u="none" strike="noStrike">
                          <a:solidFill>
                            <a:srgbClr val="000000"/>
                          </a:solidFill>
                          <a:effectLst/>
                          <a:latin typeface="Republika" panose="02000506040000020004" pitchFamily="2" charset="-18"/>
                        </a:rPr>
                        <a:t>minister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4500740"/>
                  </a:ext>
                </a:extLst>
              </a:tr>
              <a:tr h="404224">
                <a:tc>
                  <a:txBody>
                    <a:bodyPr/>
                    <a:lstStyle/>
                    <a:p>
                      <a:pPr algn="l" fontAlgn="b"/>
                      <a:r>
                        <a:rPr lang="sl-SI" sz="2400" b="0" i="0" u="none" strike="noStrike">
                          <a:solidFill>
                            <a:srgbClr val="000000"/>
                          </a:solidFill>
                          <a:effectLst/>
                          <a:latin typeface="Republika" panose="02000506040000020004" pitchFamily="2" charset="-18"/>
                        </a:rPr>
                        <a:t>občinski svetnik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6754925"/>
                  </a:ext>
                </a:extLst>
              </a:tr>
              <a:tr h="404224">
                <a:tc>
                  <a:txBody>
                    <a:bodyPr/>
                    <a:lstStyle/>
                    <a:p>
                      <a:pPr algn="l" fontAlgn="b"/>
                      <a:r>
                        <a:rPr lang="sl-SI" sz="2400" b="0" i="0" u="none" strike="noStrike" dirty="0">
                          <a:solidFill>
                            <a:srgbClr val="000000"/>
                          </a:solidFill>
                          <a:effectLst/>
                          <a:latin typeface="Republika" panose="02000506040000020004" pitchFamily="2" charset="-18"/>
                        </a:rPr>
                        <a:t>župan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a:solidFill>
                            <a:srgbClr val="000000"/>
                          </a:solidFill>
                          <a:effectLst/>
                          <a:latin typeface="Republika" panose="02000506040000020004" pitchFamily="2" charset="-18"/>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424695"/>
                  </a:ext>
                </a:extLst>
              </a:tr>
              <a:tr h="404224">
                <a:tc>
                  <a:txBody>
                    <a:bodyPr/>
                    <a:lstStyle/>
                    <a:p>
                      <a:pPr algn="l" fontAlgn="b"/>
                      <a:r>
                        <a:rPr lang="sl-SI" sz="2400" b="0" i="0" u="none" strike="noStrike">
                          <a:solidFill>
                            <a:srgbClr val="000000"/>
                          </a:solidFill>
                          <a:effectLst/>
                          <a:latin typeface="Republika" panose="02000506040000020004" pitchFamily="2" charset="-18"/>
                        </a:rPr>
                        <a:t>podžupan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7406626"/>
                  </a:ext>
                </a:extLst>
              </a:tr>
              <a:tr h="797192">
                <a:tc>
                  <a:txBody>
                    <a:bodyPr/>
                    <a:lstStyle/>
                    <a:p>
                      <a:pPr algn="l" fontAlgn="b"/>
                      <a:r>
                        <a:rPr lang="sl-SI" sz="2400" b="1" i="0" u="none" strike="noStrike">
                          <a:solidFill>
                            <a:srgbClr val="000000"/>
                          </a:solidFill>
                          <a:effectLst/>
                          <a:latin typeface="Republika" panose="02000506040000020004" pitchFamily="2" charset="-18"/>
                        </a:rPr>
                        <a:t>generalni sekretar stranke (pred ZIntPK-C)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9119037"/>
                  </a:ext>
                </a:extLst>
              </a:tr>
              <a:tr h="404224">
                <a:tc>
                  <a:txBody>
                    <a:bodyPr/>
                    <a:lstStyle/>
                    <a:p>
                      <a:pPr algn="l" fontAlgn="b"/>
                      <a:r>
                        <a:rPr lang="sl-SI" sz="2400" b="0" i="0" u="none" strike="noStrike">
                          <a:solidFill>
                            <a:srgbClr val="000000"/>
                          </a:solidFill>
                          <a:effectLst/>
                          <a:latin typeface="Republika" panose="02000506040000020004" pitchFamily="2" charset="-18"/>
                        </a:rPr>
                        <a:t>generalni sekretar stranke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1049916"/>
                  </a:ext>
                </a:extLst>
              </a:tr>
              <a:tr h="404224">
                <a:tc>
                  <a:txBody>
                    <a:bodyPr/>
                    <a:lstStyle/>
                    <a:p>
                      <a:pPr algn="l" fontAlgn="b"/>
                      <a:r>
                        <a:rPr lang="sl-SI" sz="2400" b="1" i="0" u="none" strike="noStrike">
                          <a:solidFill>
                            <a:srgbClr val="000000"/>
                          </a:solidFill>
                          <a:effectLst/>
                          <a:latin typeface="Republika" panose="02000506040000020004" pitchFamily="2" charset="-18"/>
                        </a:rPr>
                        <a:t>javni uslužbenec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5938532"/>
                  </a:ext>
                </a:extLst>
              </a:tr>
              <a:tr h="404224">
                <a:tc>
                  <a:txBody>
                    <a:bodyPr/>
                    <a:lstStyle/>
                    <a:p>
                      <a:pPr algn="l" fontAlgn="b"/>
                      <a:r>
                        <a:rPr lang="sl-SI" sz="2400" b="0" i="0" u="none" strike="noStrike">
                          <a:solidFill>
                            <a:srgbClr val="000000"/>
                          </a:solidFill>
                          <a:effectLst/>
                          <a:latin typeface="Republika" panose="02000506040000020004" pitchFamily="2" charset="-18"/>
                        </a:rPr>
                        <a:t>javni uslužbenec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2720068"/>
                  </a:ext>
                </a:extLst>
              </a:tr>
              <a:tr h="404224">
                <a:tc>
                  <a:txBody>
                    <a:bodyPr/>
                    <a:lstStyle/>
                    <a:p>
                      <a:pPr algn="l" fontAlgn="b"/>
                      <a:r>
                        <a:rPr lang="sl-SI" sz="2400" b="1" i="0" u="none" strike="noStrike">
                          <a:solidFill>
                            <a:srgbClr val="000000"/>
                          </a:solidFill>
                          <a:effectLst/>
                          <a:latin typeface="Republika" panose="02000506040000020004" pitchFamily="2" charset="-18"/>
                        </a:rPr>
                        <a:t>poslovodna oseba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a:solidFill>
                            <a:srgbClr val="000000"/>
                          </a:solidFill>
                          <a:effectLst/>
                          <a:latin typeface="Republika" panose="02000506040000020004" pitchFamily="2" charset="-18"/>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0300486"/>
                  </a:ext>
                </a:extLst>
              </a:tr>
              <a:tr h="404224">
                <a:tc>
                  <a:txBody>
                    <a:bodyPr/>
                    <a:lstStyle/>
                    <a:p>
                      <a:pPr algn="l" fontAlgn="b"/>
                      <a:r>
                        <a:rPr lang="sl-SI" sz="2400" b="0" i="0" u="none" strike="noStrike">
                          <a:solidFill>
                            <a:srgbClr val="000000"/>
                          </a:solidFill>
                          <a:effectLst/>
                          <a:latin typeface="Republika" panose="02000506040000020004" pitchFamily="2" charset="-18"/>
                        </a:rPr>
                        <a:t>direktor javnega gospodarskega zavoda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7395695"/>
                  </a:ext>
                </a:extLst>
              </a:tr>
              <a:tr h="404224">
                <a:tc>
                  <a:txBody>
                    <a:bodyPr/>
                    <a:lstStyle/>
                    <a:p>
                      <a:pPr algn="l" fontAlgn="b"/>
                      <a:r>
                        <a:rPr lang="sl-SI" sz="2400" b="0" i="0" u="none" strike="noStrike">
                          <a:solidFill>
                            <a:srgbClr val="000000"/>
                          </a:solidFill>
                          <a:effectLst/>
                          <a:latin typeface="Republika" panose="02000506040000020004" pitchFamily="2" charset="-18"/>
                        </a:rPr>
                        <a:t>direktor javnega podjetja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8788918"/>
                  </a:ext>
                </a:extLst>
              </a:tr>
              <a:tr h="404224">
                <a:tc>
                  <a:txBody>
                    <a:bodyPr/>
                    <a:lstStyle/>
                    <a:p>
                      <a:pPr algn="l" fontAlgn="b"/>
                      <a:r>
                        <a:rPr lang="sl-SI" sz="2400" b="0" i="0" u="none" strike="noStrike">
                          <a:solidFill>
                            <a:srgbClr val="000000"/>
                          </a:solidFill>
                          <a:effectLst/>
                          <a:latin typeface="Republika" panose="02000506040000020004" pitchFamily="2" charset="-18"/>
                        </a:rPr>
                        <a:t>direktor javnega zavoda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5205737"/>
                  </a:ext>
                </a:extLst>
              </a:tr>
              <a:tr h="404224">
                <a:tc>
                  <a:txBody>
                    <a:bodyPr/>
                    <a:lstStyle/>
                    <a:p>
                      <a:pPr algn="l" fontAlgn="b"/>
                      <a:r>
                        <a:rPr lang="sl-SI" sz="2400" b="0" i="0" u="none" strike="noStrike">
                          <a:solidFill>
                            <a:srgbClr val="000000"/>
                          </a:solidFill>
                          <a:effectLst/>
                          <a:latin typeface="Republika" panose="02000506040000020004" pitchFamily="2" charset="-18"/>
                        </a:rPr>
                        <a:t>ravnatelj javnega zavoda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8600078"/>
                  </a:ext>
                </a:extLst>
              </a:tr>
              <a:tr h="404224">
                <a:tc>
                  <a:txBody>
                    <a:bodyPr/>
                    <a:lstStyle/>
                    <a:p>
                      <a:pPr algn="l" fontAlgn="b"/>
                      <a:r>
                        <a:rPr lang="sl-SI" sz="2400" b="1" i="0" u="none" strike="noStrike">
                          <a:solidFill>
                            <a:srgbClr val="000000"/>
                          </a:solidFill>
                          <a:effectLst/>
                          <a:latin typeface="Republika" panose="02000506040000020004" pitchFamily="2" charset="-18"/>
                        </a:rPr>
                        <a:t>uradnik na položaju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1"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6792525"/>
                  </a:ext>
                </a:extLst>
              </a:tr>
              <a:tr h="404224">
                <a:tc>
                  <a:txBody>
                    <a:bodyPr/>
                    <a:lstStyle/>
                    <a:p>
                      <a:pPr algn="l" fontAlgn="b"/>
                      <a:r>
                        <a:rPr lang="sl-SI" sz="2400" b="0" i="0" u="none" strike="noStrike">
                          <a:solidFill>
                            <a:srgbClr val="000000"/>
                          </a:solidFill>
                          <a:effectLst/>
                          <a:latin typeface="Republika" panose="02000506040000020004" pitchFamily="2" charset="-18"/>
                        </a:rPr>
                        <a:t>direktor občinske uprave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sl-SI" sz="2400" b="0" i="0" u="none" strike="noStrike" dirty="0">
                          <a:solidFill>
                            <a:srgbClr val="000000"/>
                          </a:solidFill>
                          <a:effectLst/>
                          <a:latin typeface="Republika" panose="02000506040000020004" pitchFamily="2" charset="-18"/>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5812653"/>
                  </a:ext>
                </a:extLst>
              </a:tr>
              <a:tr h="404224">
                <a:tc>
                  <a:txBody>
                    <a:bodyPr/>
                    <a:lstStyle/>
                    <a:p>
                      <a:pPr algn="l" fontAlgn="b"/>
                      <a:r>
                        <a:rPr lang="sl-SI" sz="2400" b="1" i="0" u="none" strike="noStrike" dirty="0">
                          <a:solidFill>
                            <a:srgbClr val="000000"/>
                          </a:solidFill>
                          <a:effectLst/>
                          <a:latin typeface="Republika" panose="02000506040000020004" pitchFamily="2" charset="-18"/>
                        </a:rPr>
                        <a:t>SKUPAJ</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sl-SI" sz="2400" b="1" i="0" u="none" strike="noStrike" dirty="0">
                          <a:solidFill>
                            <a:srgbClr val="000000"/>
                          </a:solidFill>
                          <a:effectLst/>
                          <a:latin typeface="Republika" panose="02000506040000020004" pitchFamily="2" charset="-18"/>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250880112"/>
                  </a:ext>
                </a:extLst>
              </a:tr>
            </a:tbl>
          </a:graphicData>
        </a:graphic>
      </p:graphicFrame>
    </p:spTree>
    <p:extLst>
      <p:ext uri="{BB962C8B-B14F-4D97-AF65-F5344CB8AC3E}">
        <p14:creationId xmlns:p14="http://schemas.microsoft.com/office/powerpoint/2010/main" val="190103561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p:cNvSpPr txBox="1"/>
          <p:nvPr/>
        </p:nvSpPr>
        <p:spPr>
          <a:xfrm>
            <a:off x="1334937" y="2858357"/>
            <a:ext cx="22245971"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dirty="0">
                <a:latin typeface="Republika" panose="02000506040000020004" pitchFamily="2" charset="-18"/>
              </a:rPr>
              <a:t>PODROČJA NAJPOGOSTEJE ZAZNANIH KRŠITEV</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803091" y="6264007"/>
            <a:ext cx="23039075"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0" indent="0" algn="just">
              <a:buNone/>
            </a:pPr>
            <a:endParaRPr lang="sl-SI" sz="4400" b="1"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
        <p:nvSpPr>
          <p:cNvPr id="2"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21DD7DD1-B9C2-0D93-BEA8-3DAE55671B0A}"/>
              </a:ext>
            </a:extLst>
          </p:cNvPr>
          <p:cNvSpPr txBox="1"/>
          <p:nvPr/>
        </p:nvSpPr>
        <p:spPr>
          <a:xfrm>
            <a:off x="1334937" y="3485212"/>
            <a:ext cx="22507228" cy="5519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571500" indent="-571500" algn="just">
              <a:buFont typeface="Wingdings" panose="05000000000000000000" pitchFamily="2" charset="2"/>
              <a:buChar char="Ø"/>
            </a:pPr>
            <a:r>
              <a:rPr lang="sl-SI" sz="4400" dirty="0">
                <a:latin typeface="Republika" panose="02000506040000020004" pitchFamily="2" charset="-18"/>
              </a:rPr>
              <a:t>Postopki izbire članov nadzornih svetov in uprav; uradnikov na položaju (npr. postopek uradniškega sveta); zaposlovanja na nivoju vodenja strateških služb družb, direktoratov na državni ravni, družbe in javni zavodi na lokalni ravni </a:t>
            </a:r>
          </a:p>
          <a:p>
            <a:pPr marL="571500" indent="-571500" algn="just">
              <a:buFont typeface="Wingdings" panose="05000000000000000000" pitchFamily="2" charset="2"/>
              <a:buChar char="Ø"/>
            </a:pPr>
            <a:r>
              <a:rPr lang="sl-SI" sz="4400" dirty="0">
                <a:latin typeface="Republika" panose="02000506040000020004" pitchFamily="2" charset="-18"/>
              </a:rPr>
              <a:t>Področje izvajanja javnih naročil in drugih postopkov razdeljevanja javnih sredstev (javni razpisi)</a:t>
            </a:r>
          </a:p>
          <a:p>
            <a:pPr marL="571500" indent="-571500" algn="just">
              <a:buFont typeface="Wingdings" panose="05000000000000000000" pitchFamily="2" charset="2"/>
              <a:buChar char="Ø"/>
            </a:pPr>
            <a:r>
              <a:rPr lang="sl-SI" sz="4400" dirty="0">
                <a:latin typeface="Republika" panose="02000506040000020004" pitchFamily="2" charset="-18"/>
              </a:rPr>
              <a:t>Področje naročanja storitev zunanjih strokovnjakov, svetovalcev (npr. odvetniške storitve)</a:t>
            </a:r>
          </a:p>
          <a:p>
            <a:pPr algn="just">
              <a:buFont typeface="Wingdings" pitchFamily="2" charset="2"/>
              <a:buChar char="Ø"/>
            </a:pPr>
            <a:endParaRPr lang="sl-SI" sz="4400" dirty="0">
              <a:latin typeface="Republika" panose="02000506040000020004" pitchFamily="2" charset="-18"/>
            </a:endParaRPr>
          </a:p>
        </p:txBody>
      </p:sp>
    </p:spTree>
    <p:extLst>
      <p:ext uri="{BB962C8B-B14F-4D97-AF65-F5344CB8AC3E}">
        <p14:creationId xmlns:p14="http://schemas.microsoft.com/office/powerpoint/2010/main" val="133359291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p:cNvSpPr txBox="1"/>
          <p:nvPr/>
        </p:nvSpPr>
        <p:spPr>
          <a:xfrm>
            <a:off x="1334937" y="2858357"/>
            <a:ext cx="22245971"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dirty="0">
                <a:latin typeface="Republika" panose="02000506040000020004" pitchFamily="2" charset="-18"/>
              </a:rPr>
              <a:t>POSLEDICE KRŠITEV</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803091" y="6264007"/>
            <a:ext cx="23039075"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0" indent="0" algn="just">
              <a:buNone/>
            </a:pPr>
            <a:endParaRPr lang="sl-SI" sz="4400" b="1"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
        <p:nvSpPr>
          <p:cNvPr id="2"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21DD7DD1-B9C2-0D93-BEA8-3DAE55671B0A}"/>
              </a:ext>
            </a:extLst>
          </p:cNvPr>
          <p:cNvSpPr txBox="1"/>
          <p:nvPr/>
        </p:nvSpPr>
        <p:spPr>
          <a:xfrm>
            <a:off x="1334937" y="4807327"/>
            <a:ext cx="22522044" cy="6196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indent="0" algn="just">
              <a:buNone/>
            </a:pPr>
            <a:r>
              <a:rPr lang="sl-SI" sz="4400" b="1" dirty="0">
                <a:solidFill>
                  <a:srgbClr val="529DBA"/>
                </a:solidFill>
                <a:latin typeface="Republika" panose="02000506040000020004" pitchFamily="2" charset="-18"/>
                <a:ea typeface="Times New Roman" panose="02020603050405020304" pitchFamily="18" charset="0"/>
                <a:cs typeface="Arial" panose="020B0604020202020204" pitchFamily="34" charset="0"/>
              </a:rPr>
              <a:t>Konec leta 2022 je pričela veljati novela ZSDH-1, ki zaenkrat edina vsebuje določbe v povezavi s sankcijami glede pravnomočno ugotovljenih kršitev integritete</a:t>
            </a:r>
            <a:r>
              <a:rPr lang="sl-SI" sz="4400" dirty="0">
                <a:solidFill>
                  <a:srgbClr val="000000"/>
                </a:solidFill>
                <a:effectLst/>
                <a:latin typeface="Republika" panose="02000506040000020004" pitchFamily="2" charset="-18"/>
                <a:ea typeface="Times New Roman" panose="02020603050405020304" pitchFamily="18" charset="0"/>
                <a:cs typeface="Arial" panose="020B0604020202020204" pitchFamily="34" charset="0"/>
              </a:rPr>
              <a:t>.</a:t>
            </a:r>
            <a:endParaRPr lang="sl-SI" sz="4400" dirty="0">
              <a:effectLst/>
              <a:latin typeface="Republika" panose="02000506040000020004" pitchFamily="2" charset="-18"/>
              <a:ea typeface="Times New Roman" panose="02020603050405020304" pitchFamily="18" charset="0"/>
            </a:endParaRPr>
          </a:p>
          <a:p>
            <a:pPr marL="0" indent="0" algn="just">
              <a:buNone/>
            </a:pPr>
            <a:r>
              <a:rPr lang="sl-SI" sz="4400" dirty="0">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Tako </a:t>
            </a:r>
            <a:r>
              <a:rPr lang="x-none" sz="4400" dirty="0">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SDH pri glasovanju o kandidatih </a:t>
            </a:r>
            <a:r>
              <a:rPr lang="x-none" sz="4400" b="1" dirty="0">
                <a:solidFill>
                  <a:srgbClr val="529DBA"/>
                </a:solidFill>
                <a:latin typeface="Republika" panose="02000506040000020004" pitchFamily="2" charset="-18"/>
                <a:ea typeface="Times New Roman" panose="02020603050405020304" pitchFamily="18" charset="0"/>
                <a:cs typeface="Arial" panose="020B0604020202020204" pitchFamily="34" charset="0"/>
              </a:rPr>
              <a:t>za člana nadzornega sveta v družbi s kapitalsko naložbo države</a:t>
            </a:r>
            <a:r>
              <a:rPr lang="x-none" sz="4400" dirty="0">
                <a:solidFill>
                  <a:srgbClr val="529DBA"/>
                </a:solidFill>
                <a:latin typeface="Republika" panose="02000506040000020004" pitchFamily="2" charset="-18"/>
                <a:ea typeface="Times New Roman" panose="02020603050405020304" pitchFamily="18" charset="0"/>
                <a:cs typeface="Arial" panose="020B0604020202020204" pitchFamily="34" charset="0"/>
              </a:rPr>
              <a:t> </a:t>
            </a:r>
            <a:r>
              <a:rPr lang="x-none" sz="4400" dirty="0">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lahko glasuje le za kandidate, ki poleg meril, ki jih določa zakon, ki ureja gospodarske družbe, </a:t>
            </a:r>
            <a:r>
              <a:rPr lang="sl-SI" sz="4400" dirty="0">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med drugim zadostijo merilu, da Komisija za preprečevanje korupcije za njih s pravnomočnim aktom ni ugotovila kršitev integritete.</a:t>
            </a:r>
            <a:r>
              <a:rPr lang="sl-SI" sz="4400" dirty="0">
                <a:solidFill>
                  <a:schemeClr val="tx1"/>
                </a:solidFill>
                <a:latin typeface="Republika" panose="02000506040000020004" pitchFamily="2" charset="-18"/>
                <a:ea typeface="Times New Roman" panose="02020603050405020304" pitchFamily="18" charset="0"/>
                <a:cs typeface="Arial" panose="020B0604020202020204" pitchFamily="34" charset="0"/>
              </a:rPr>
              <a:t> </a:t>
            </a:r>
            <a:r>
              <a:rPr lang="sl-SI" sz="4400" dirty="0">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Torej takšnih oseb ne more imenovati oziroma zanje glasovati, medtem ko mora SDH tudi redno preverjati izpolnjevanje tega merila za obstoječe člane nadzornih svetov in v primeru ugotovitve njihovega neizpolnjevanja takoj začeti postopke za odpoklic člana nadzornega sveta.</a:t>
            </a:r>
            <a:endParaRPr lang="sl-SI" sz="4400" dirty="0">
              <a:solidFill>
                <a:schemeClr val="tx1"/>
              </a:solidFill>
              <a:effectLst/>
              <a:latin typeface="Republika" panose="02000506040000020004" pitchFamily="2" charset="-18"/>
              <a:ea typeface="Times New Roman" panose="02020603050405020304" pitchFamily="18" charset="0"/>
            </a:endParaRPr>
          </a:p>
        </p:txBody>
      </p:sp>
    </p:spTree>
    <p:extLst>
      <p:ext uri="{BB962C8B-B14F-4D97-AF65-F5344CB8AC3E}">
        <p14:creationId xmlns:p14="http://schemas.microsoft.com/office/powerpoint/2010/main" val="247912990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074FA-4223-18F6-B894-48DCA92B83E5}"/>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E618E56A-1EA2-410D-FEC4-20431146A393}"/>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56AE2735-73F6-BEC6-CB7D-C74B3D43D559}"/>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B69AA66C-506D-1CC4-257A-D46B5A0F471C}"/>
              </a:ext>
            </a:extLst>
          </p:cNvPr>
          <p:cNvSpPr txBox="1"/>
          <p:nvPr/>
        </p:nvSpPr>
        <p:spPr>
          <a:xfrm>
            <a:off x="803092" y="2529653"/>
            <a:ext cx="22777817"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b="1" dirty="0">
                <a:latin typeface="+mn-lt"/>
              </a:rPr>
              <a:t>KOMISIJA ZA PREPREČEVANJE KORUPCIJE</a:t>
            </a:r>
            <a:endParaRPr dirty="0">
              <a:latin typeface="+mn-lt"/>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AC2827B9-AE5D-1056-60D8-AB998F0C535D}"/>
              </a:ext>
            </a:extLst>
          </p:cNvPr>
          <p:cNvSpPr txBox="1"/>
          <p:nvPr/>
        </p:nvSpPr>
        <p:spPr>
          <a:xfrm>
            <a:off x="803092" y="4083260"/>
            <a:ext cx="21394006"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000" kern="100" dirty="0">
              <a:effectLst/>
              <a:latin typeface="Arial Narrow" panose="020B0606020202030204" pitchFamily="34" charset="0"/>
              <a:ea typeface="Aptos" panose="020B0004020202020204" pitchFamily="34" charset="0"/>
              <a:cs typeface="Times New Roman" panose="02020603050405020304" pitchFamily="18" charset="0"/>
            </a:endParaRPr>
          </a:p>
          <a:p>
            <a:pPr marL="571500" indent="-571500" algn="just">
              <a:spcAft>
                <a:spcPts val="1200"/>
              </a:spcAft>
              <a:buFont typeface="Wingdings" panose="05000000000000000000" pitchFamily="2" charset="2"/>
              <a:buChar char="Ø"/>
            </a:pPr>
            <a:r>
              <a:rPr lang="sl-SI" sz="4000" dirty="0">
                <a:cs typeface="Arial" panose="020B0604020202020204" pitchFamily="34" charset="0"/>
              </a:rPr>
              <a:t>Neodvisen in samostojen državni organ. </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Delujemo na podlagi Zakona o integriteti in preprečevanju korupcije, ki določa ukrepe in metode za krepitev integritete in transparentnosti ter za preprečevanje korupcije in odpravljanje nasprotja interesov. </a:t>
            </a:r>
          </a:p>
          <a:p>
            <a:pPr marL="0" indent="0" algn="just">
              <a:buNone/>
            </a:pPr>
            <a:endParaRPr lang="sl-SI" sz="4400" b="1" dirty="0">
              <a:latin typeface="Arial Narrow" panose="020B0606020202030204" pitchFamily="34" charset="0"/>
            </a:endParaRPr>
          </a:p>
          <a:p>
            <a:pPr algn="just">
              <a:buFont typeface="Wingdings" pitchFamily="2" charset="2"/>
              <a:buChar char="Ø"/>
            </a:pPr>
            <a:endParaRPr lang="sl-SI" sz="4400" dirty="0">
              <a:latin typeface="Arial Narrow" panose="020B0606020202030204" pitchFamily="34" charset="0"/>
            </a:endParaRPr>
          </a:p>
        </p:txBody>
      </p:sp>
    </p:spTree>
    <p:extLst>
      <p:ext uri="{BB962C8B-B14F-4D97-AF65-F5344CB8AC3E}">
        <p14:creationId xmlns:p14="http://schemas.microsoft.com/office/powerpoint/2010/main" val="251677882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Image" descr="Image"/>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p:cNvSpPr txBox="1"/>
          <p:nvPr/>
        </p:nvSpPr>
        <p:spPr>
          <a:xfrm>
            <a:off x="1334936" y="2858357"/>
            <a:ext cx="22245972"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r>
              <a:rPr lang="sl-SI" dirty="0">
                <a:latin typeface="Republika" panose="02000506040000020004" pitchFamily="2" charset="-18"/>
              </a:rPr>
              <a:t>POSLEDICE KRŠITEV</a:t>
            </a:r>
            <a:endParaRPr dirty="0">
              <a:latin typeface="Republika" panose="02000506040000020004" pitchFamily="2" charset="-18"/>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p:cNvSpPr txBox="1"/>
          <p:nvPr/>
        </p:nvSpPr>
        <p:spPr>
          <a:xfrm>
            <a:off x="803091" y="6264007"/>
            <a:ext cx="23039075"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0" indent="0" algn="just">
              <a:buNone/>
            </a:pPr>
            <a:endParaRPr lang="sl-SI" sz="4400" b="1"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
        <p:nvSpPr>
          <p:cNvPr id="2"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21DD7DD1-B9C2-0D93-BEA8-3DAE55671B0A}"/>
              </a:ext>
            </a:extLst>
          </p:cNvPr>
          <p:cNvSpPr txBox="1"/>
          <p:nvPr/>
        </p:nvSpPr>
        <p:spPr>
          <a:xfrm>
            <a:off x="1334937" y="2171378"/>
            <a:ext cx="22507228" cy="102592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endParaRPr lang="sl-SI" sz="4400" dirty="0">
              <a:latin typeface="Republika" panose="02000506040000020004" pitchFamily="2" charset="-18"/>
            </a:endParaRPr>
          </a:p>
          <a:p>
            <a:pPr marL="0" indent="0" algn="just">
              <a:buNone/>
            </a:pPr>
            <a:endParaRPr lang="sl-SI" sz="4400" b="1" dirty="0">
              <a:solidFill>
                <a:srgbClr val="000000"/>
              </a:solidFill>
              <a:effectLst>
                <a:outerShdw blurRad="38100" dist="38100" dir="2700000" algn="tl">
                  <a:srgbClr val="000000">
                    <a:alpha val="43137"/>
                  </a:srgbClr>
                </a:outerShdw>
              </a:effectLst>
              <a:latin typeface="+mj-lt"/>
              <a:ea typeface="Times New Roman" panose="02020603050405020304" pitchFamily="18" charset="0"/>
              <a:cs typeface="Arial" panose="020B0604020202020204" pitchFamily="34" charset="0"/>
            </a:endParaRPr>
          </a:p>
          <a:p>
            <a:pPr marL="0" indent="0" algn="just">
              <a:buNone/>
            </a:pPr>
            <a:endParaRPr lang="sl-SI" sz="4400" b="1" dirty="0">
              <a:solidFill>
                <a:srgbClr val="000000"/>
              </a:solidFill>
              <a:effectLst>
                <a:outerShdw blurRad="38100" dist="38100" dir="2700000" algn="tl">
                  <a:srgbClr val="000000">
                    <a:alpha val="43137"/>
                  </a:srgbClr>
                </a:outerShdw>
              </a:effectLst>
              <a:latin typeface="+mj-lt"/>
              <a:ea typeface="Times New Roman" panose="02020603050405020304" pitchFamily="18" charset="0"/>
              <a:cs typeface="Arial" panose="020B0604020202020204" pitchFamily="34" charset="0"/>
            </a:endParaRPr>
          </a:p>
          <a:p>
            <a:pPr marL="0" indent="0" algn="just">
              <a:buNone/>
            </a:pPr>
            <a:r>
              <a:rPr lang="sl-SI" sz="4400" dirty="0">
                <a:solidFill>
                  <a:schemeClr val="tx1"/>
                </a:solidFill>
                <a:latin typeface="Republika" panose="02000506040000020004" pitchFamily="2" charset="-18"/>
                <a:ea typeface="Times New Roman" panose="02020603050405020304" pitchFamily="18" charset="0"/>
                <a:cs typeface="Arial" panose="020B0604020202020204" pitchFamily="34" charset="0"/>
              </a:rPr>
              <a:t>Za </a:t>
            </a:r>
            <a:r>
              <a:rPr lang="sl-SI" sz="4400" b="1" dirty="0">
                <a:solidFill>
                  <a:srgbClr val="529DBA"/>
                </a:solidFill>
                <a:latin typeface="Republika" panose="02000506040000020004" pitchFamily="2" charset="-18"/>
                <a:ea typeface="Times New Roman" panose="02020603050405020304" pitchFamily="18" charset="0"/>
                <a:cs typeface="Arial" panose="020B0604020202020204" pitchFamily="34" charset="0"/>
              </a:rPr>
              <a:t>člana nadzornega sveta SDH (predlaga pristojno ministrstvo Vladi RS, ta predlaga Državnemu zboru RS) </a:t>
            </a:r>
            <a:r>
              <a:rPr lang="sl-SI" sz="4400" dirty="0">
                <a:solidFill>
                  <a:schemeClr val="tx1"/>
                </a:solidFill>
                <a:latin typeface="Republika" panose="02000506040000020004" pitchFamily="2" charset="-18"/>
                <a:ea typeface="Times New Roman" panose="02020603050405020304" pitchFamily="18" charset="0"/>
                <a:cs typeface="Arial" panose="020B0604020202020204" pitchFamily="34" charset="0"/>
              </a:rPr>
              <a:t>je lahko izvoljen, kdor poleg pogojev, ki jih določa zakon, ki ureja gospodarske družbe, izpolnjuje tudi pogoj in merilo, da ga odlikuje osebna integriteta in poslovna etičnost ter Komisija za preprečevanje korupcije zanj s pravnomočnim aktom ni ugotovila kršitev integritete.</a:t>
            </a:r>
          </a:p>
          <a:p>
            <a:pPr marL="0" indent="0" algn="just">
              <a:buNone/>
            </a:pPr>
            <a:endParaRPr lang="sl-SI" sz="4400" dirty="0">
              <a:solidFill>
                <a:schemeClr val="tx1"/>
              </a:solidFill>
              <a:latin typeface="Republika" panose="02000506040000020004" pitchFamily="2" charset="-18"/>
              <a:ea typeface="Times New Roman" panose="02020603050405020304" pitchFamily="18" charset="0"/>
              <a:cs typeface="Arial" panose="020B0604020202020204" pitchFamily="34" charset="0"/>
            </a:endParaRPr>
          </a:p>
          <a:p>
            <a:pPr marL="0" indent="0" algn="just">
              <a:buNone/>
            </a:pPr>
            <a:r>
              <a:rPr lang="sl-SI" sz="4400" dirty="0">
                <a:solidFill>
                  <a:schemeClr val="tx1"/>
                </a:solidFill>
                <a:latin typeface="Republika" panose="02000506040000020004" pitchFamily="2" charset="-18"/>
                <a:ea typeface="Times New Roman" panose="02020603050405020304" pitchFamily="18" charset="0"/>
                <a:cs typeface="Arial" panose="020B0604020202020204" pitchFamily="34" charset="0"/>
              </a:rPr>
              <a:t>Ravno tako je član nadzornega sveta SDH na predlog Vlade RS odpoklican (odpokliče Državni zbor), če pri svojem ravnanju na kakršen koli način krši integriteto, kar Komisija za preprečevanje korupcije ugotovi s pravnomočnim aktom.</a:t>
            </a:r>
          </a:p>
          <a:p>
            <a:pPr algn="just"/>
            <a:endParaRPr lang="sl-SI" sz="4400" dirty="0">
              <a:latin typeface="Republika" panose="02000506040000020004" pitchFamily="2" charset="-18"/>
            </a:endParaRPr>
          </a:p>
          <a:p>
            <a:pPr algn="just"/>
            <a:endParaRPr lang="sl-SI" sz="4400" dirty="0">
              <a:latin typeface="Republika" panose="02000506040000020004" pitchFamily="2" charset="-18"/>
            </a:endParaRPr>
          </a:p>
          <a:p>
            <a:pPr algn="just">
              <a:buFont typeface="Wingdings" pitchFamily="2" charset="2"/>
              <a:buChar char="Ø"/>
            </a:pPr>
            <a:endParaRPr lang="sl-SI" sz="4400" dirty="0">
              <a:latin typeface="Republika" panose="02000506040000020004" pitchFamily="2" charset="-18"/>
            </a:endParaRPr>
          </a:p>
        </p:txBody>
      </p:sp>
    </p:spTree>
    <p:extLst>
      <p:ext uri="{BB962C8B-B14F-4D97-AF65-F5344CB8AC3E}">
        <p14:creationId xmlns:p14="http://schemas.microsoft.com/office/powerpoint/2010/main" val="403236243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F4ECE-AC67-B370-154D-A40382042002}"/>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2FAA7C19-50B8-CFA3-F46E-92FB3E3F344F}"/>
              </a:ext>
            </a:extLst>
          </p:cNvPr>
          <p:cNvPicPr>
            <a:picLocks noChangeAspect="1"/>
          </p:cNvPicPr>
          <p:nvPr/>
        </p:nvPicPr>
        <p:blipFill>
          <a:blip r:embed="rId3"/>
          <a:stretch>
            <a:fillRect/>
          </a:stretch>
        </p:blipFill>
        <p:spPr>
          <a:xfrm>
            <a:off x="-1349" y="11660745"/>
            <a:ext cx="24386699" cy="2071845"/>
          </a:xfrm>
          <a:prstGeom prst="rect">
            <a:avLst/>
          </a:prstGeom>
          <a:ln w="12700">
            <a:miter lim="400000"/>
          </a:ln>
        </p:spPr>
      </p:pic>
      <p:pic>
        <p:nvPicPr>
          <p:cNvPr id="3" name="Predstavnost v spletu 2" title="Ambasadorji integritete - predstavitev projekta">
            <a:hlinkClick r:id="" action="ppaction://media"/>
            <a:extLst>
              <a:ext uri="{FF2B5EF4-FFF2-40B4-BE49-F238E27FC236}">
                <a16:creationId xmlns:a16="http://schemas.microsoft.com/office/drawing/2014/main" id="{E3A8307B-576F-AEBB-BB5E-37CFD389532D}"/>
              </a:ext>
            </a:extLst>
          </p:cNvPr>
          <p:cNvPicPr>
            <a:picLocks noRot="1" noChangeAspect="1"/>
          </p:cNvPicPr>
          <p:nvPr>
            <a:videoFile r:link="rId1"/>
          </p:nvPr>
        </p:nvPicPr>
        <p:blipFill>
          <a:blip r:embed="rId4"/>
          <a:stretch>
            <a:fillRect/>
          </a:stretch>
        </p:blipFill>
        <p:spPr>
          <a:xfrm>
            <a:off x="4572000" y="2253155"/>
            <a:ext cx="15240000" cy="8610600"/>
          </a:xfrm>
          <a:prstGeom prst="rect">
            <a:avLst/>
          </a:prstGeom>
        </p:spPr>
      </p:pic>
      <p:pic>
        <p:nvPicPr>
          <p:cNvPr id="4" name="Image" descr="Image">
            <a:extLst>
              <a:ext uri="{FF2B5EF4-FFF2-40B4-BE49-F238E27FC236}">
                <a16:creationId xmlns:a16="http://schemas.microsoft.com/office/drawing/2014/main" id="{F67E3686-C287-B522-9297-7DBB9B78CE08}"/>
              </a:ext>
            </a:extLst>
          </p:cNvPr>
          <p:cNvPicPr>
            <a:picLocks noChangeAspect="1"/>
          </p:cNvPicPr>
          <p:nvPr/>
        </p:nvPicPr>
        <p:blipFill>
          <a:blip r:embed="rId5"/>
          <a:stretch>
            <a:fillRect/>
          </a:stretch>
        </p:blipFill>
        <p:spPr>
          <a:xfrm>
            <a:off x="940800" y="694964"/>
            <a:ext cx="7864536" cy="1107105"/>
          </a:xfrm>
          <a:prstGeom prst="rect">
            <a:avLst/>
          </a:prstGeom>
          <a:ln w="12700">
            <a:miter lim="400000"/>
          </a:ln>
        </p:spPr>
      </p:pic>
    </p:spTree>
    <p:extLst>
      <p:ext uri="{BB962C8B-B14F-4D97-AF65-F5344CB8AC3E}">
        <p14:creationId xmlns:p14="http://schemas.microsoft.com/office/powerpoint/2010/main" val="146866477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Image" descr="Image"/>
          <p:cNvPicPr>
            <a:picLocks noChangeAspect="1"/>
          </p:cNvPicPr>
          <p:nvPr/>
        </p:nvPicPr>
        <p:blipFill>
          <a:blip r:embed="rId2"/>
          <a:stretch>
            <a:fillRect/>
          </a:stretch>
        </p:blipFill>
        <p:spPr>
          <a:xfrm>
            <a:off x="-19076" y="-129188"/>
            <a:ext cx="24403076" cy="11789933"/>
          </a:xfrm>
          <a:prstGeom prst="rect">
            <a:avLst/>
          </a:prstGeom>
          <a:ln w="12700">
            <a:miter lim="400000"/>
          </a:ln>
        </p:spPr>
      </p:pic>
      <p:pic>
        <p:nvPicPr>
          <p:cNvPr id="181" name="Image" descr="Image"/>
          <p:cNvPicPr>
            <a:picLocks noChangeAspect="1"/>
          </p:cNvPicPr>
          <p:nvPr/>
        </p:nvPicPr>
        <p:blipFill>
          <a:blip r:embed="rId3"/>
          <a:stretch>
            <a:fillRect/>
          </a:stretch>
        </p:blipFill>
        <p:spPr>
          <a:xfrm>
            <a:off x="-1349" y="11660745"/>
            <a:ext cx="24386699" cy="2071845"/>
          </a:xfrm>
          <a:prstGeom prst="rect">
            <a:avLst/>
          </a:prstGeom>
          <a:ln w="12700">
            <a:miter lim="400000"/>
          </a:ln>
        </p:spPr>
      </p:pic>
      <p:sp>
        <p:nvSpPr>
          <p:cNvPr id="182" name="Slika čez vso stran"/>
          <p:cNvSpPr txBox="1"/>
          <p:nvPr/>
        </p:nvSpPr>
        <p:spPr>
          <a:xfrm>
            <a:off x="8230816" y="4898489"/>
            <a:ext cx="7148660" cy="3919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5000">
                <a:solidFill>
                  <a:srgbClr val="FFFFFF"/>
                </a:solidFill>
                <a:latin typeface="Republika"/>
                <a:ea typeface="Republika"/>
                <a:cs typeface="Republika"/>
                <a:sym typeface="Republika"/>
              </a:defRPr>
            </a:lvl1pPr>
          </a:lstStyle>
          <a:p>
            <a:r>
              <a:rPr lang="sl-SI" sz="6600" b="1" dirty="0">
                <a:effectLst>
                  <a:outerShdw blurRad="38100" dist="38100" dir="2700000" algn="tl">
                    <a:srgbClr val="000000">
                      <a:alpha val="43137"/>
                    </a:srgbClr>
                  </a:outerShdw>
                </a:effectLst>
                <a:latin typeface="Republika" panose="02000506040000020004" pitchFamily="2" charset="-18"/>
              </a:rPr>
              <a:t>Hvala!</a:t>
            </a:r>
            <a:br>
              <a:rPr lang="sl-SI" sz="6600" b="1" dirty="0">
                <a:effectLst>
                  <a:outerShdw blurRad="38100" dist="38100" dir="2700000" algn="tl">
                    <a:srgbClr val="000000">
                      <a:alpha val="43137"/>
                    </a:srgbClr>
                  </a:outerShdw>
                </a:effectLst>
                <a:latin typeface="Republika" panose="02000506040000020004" pitchFamily="2" charset="-18"/>
              </a:rPr>
            </a:br>
            <a:br>
              <a:rPr lang="sl-SI" sz="6600" b="1" dirty="0">
                <a:effectLst>
                  <a:outerShdw blurRad="38100" dist="38100" dir="2700000" algn="tl">
                    <a:srgbClr val="000000">
                      <a:alpha val="43137"/>
                    </a:srgbClr>
                  </a:outerShdw>
                </a:effectLst>
                <a:latin typeface="Republika" panose="02000506040000020004" pitchFamily="2" charset="-18"/>
              </a:rPr>
            </a:br>
            <a:br>
              <a:rPr lang="sl-SI" sz="6600" b="1" dirty="0">
                <a:effectLst>
                  <a:outerShdw blurRad="38100" dist="38100" dir="2700000" algn="tl">
                    <a:srgbClr val="000000">
                      <a:alpha val="43137"/>
                    </a:srgbClr>
                  </a:outerShdw>
                </a:effectLst>
                <a:latin typeface="Republika" panose="02000506040000020004" pitchFamily="2" charset="-18"/>
              </a:rPr>
            </a:b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DF4CD-EEE4-11D2-F4ED-4C9E8768E474}"/>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37996997-3251-7E20-12A2-E5C431A45A42}"/>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47454017-77AD-8410-0606-FF3D8285C5BA}"/>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4A4F304A-065B-F82D-B155-3076AC0D300A}"/>
              </a:ext>
            </a:extLst>
          </p:cNvPr>
          <p:cNvSpPr txBox="1"/>
          <p:nvPr/>
        </p:nvSpPr>
        <p:spPr>
          <a:xfrm>
            <a:off x="866628" y="2621712"/>
            <a:ext cx="22650743"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lang="sl-SI" b="1" dirty="0">
                <a:latin typeface="+mn-lt"/>
              </a:rPr>
              <a:t>INSTITUTI</a:t>
            </a:r>
            <a:endParaRPr kumimoji="0" sz="7000" b="1" i="0" u="none" strike="noStrike" kern="0" cap="none" spc="0" normalizeH="0" baseline="0" noProof="0" dirty="0">
              <a:ln>
                <a:noFill/>
              </a:ln>
              <a:solidFill>
                <a:srgbClr val="529DBA"/>
              </a:solidFill>
              <a:effectLst/>
              <a:uLnTx/>
              <a:uFillTx/>
              <a:latin typeface="+mn-lt"/>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202CEC8C-033A-8A41-F297-072AB226D833}"/>
              </a:ext>
            </a:extLst>
          </p:cNvPr>
          <p:cNvSpPr txBox="1"/>
          <p:nvPr/>
        </p:nvSpPr>
        <p:spPr>
          <a:xfrm>
            <a:off x="866628" y="3539390"/>
            <a:ext cx="10327363" cy="6565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000" b="0" i="0" u="none" strike="noStrike" kern="100" cap="none" spc="0" normalizeH="0" baseline="0" noProof="0" dirty="0">
              <a:ln>
                <a:noFill/>
              </a:ln>
              <a:solidFill>
                <a:srgbClr val="5E5E5E"/>
              </a:solidFill>
              <a:effectLst/>
              <a:uLnTx/>
              <a:uFillTx/>
              <a:ea typeface="Aptos" panose="020B0004020202020204" pitchFamily="34" charset="0"/>
              <a:cs typeface="Times New Roman" panose="02020603050405020304" pitchFamily="18" charset="0"/>
              <a:sym typeface="Helvetica Neue"/>
            </a:endParaRPr>
          </a:p>
          <a:p>
            <a:pPr marL="571500" indent="-571500" algn="just">
              <a:spcAft>
                <a:spcPts val="1200"/>
              </a:spcAft>
              <a:buFont typeface="Wingdings" panose="05000000000000000000" pitchFamily="2" charset="2"/>
              <a:buChar char="Ø"/>
            </a:pPr>
            <a:r>
              <a:rPr lang="sl-SI" sz="4000" dirty="0">
                <a:cs typeface="Arial" panose="020B0604020202020204" pitchFamily="34" charset="0"/>
              </a:rPr>
              <a:t>Korupcija</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Integriteta</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Protikorupcijska klavzula</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Izjava o lastniški strukturi</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Nezdružljivost funkcije, opravljanje dejavnosti ali članstva</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Darila</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Omejitve poslovanja</a:t>
            </a:r>
          </a:p>
        </p:txBody>
      </p:sp>
      <p:sp>
        <p:nvSpPr>
          <p:cNvPr id="2"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4E5CF600-DEA0-1ACF-7425-7EACF645F908}"/>
              </a:ext>
            </a:extLst>
          </p:cNvPr>
          <p:cNvSpPr txBox="1"/>
          <p:nvPr/>
        </p:nvSpPr>
        <p:spPr>
          <a:xfrm>
            <a:off x="11916103" y="3843795"/>
            <a:ext cx="10879156" cy="5642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000" b="0" i="0" u="none" strike="noStrike" kern="100" cap="none" spc="0" normalizeH="0" baseline="0" noProof="0" dirty="0">
              <a:ln>
                <a:noFill/>
              </a:ln>
              <a:solidFill>
                <a:srgbClr val="5E5E5E"/>
              </a:solidFill>
              <a:effectLst/>
              <a:uLnTx/>
              <a:uFillTx/>
              <a:ea typeface="Aptos" panose="020B0004020202020204" pitchFamily="34" charset="0"/>
              <a:cs typeface="Times New Roman" panose="02020603050405020304" pitchFamily="18" charset="0"/>
              <a:sym typeface="Helvetica Neue"/>
            </a:endParaRPr>
          </a:p>
          <a:p>
            <a:pPr marL="571500" indent="-571500" algn="just">
              <a:spcAft>
                <a:spcPts val="1200"/>
              </a:spcAft>
              <a:buFont typeface="Wingdings" panose="05000000000000000000" pitchFamily="2" charset="2"/>
              <a:buChar char="Ø"/>
            </a:pPr>
            <a:r>
              <a:rPr lang="sl-SI" sz="4000" dirty="0">
                <a:cs typeface="Arial" panose="020B0604020202020204" pitchFamily="34" charset="0"/>
              </a:rPr>
              <a:t>Nasprotje interesov (vsako leto okoli 100 prijav)</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Premoženjsko stanje (več kot 24.000 zavezancev – od tega največ OJN)</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Lobiranje</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Načrt integritete (več kot 2000 zavezancev)</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Resolucija o preprečevanju korupcije v RS</a:t>
            </a:r>
          </a:p>
        </p:txBody>
      </p:sp>
    </p:spTree>
    <p:extLst>
      <p:ext uri="{BB962C8B-B14F-4D97-AF65-F5344CB8AC3E}">
        <p14:creationId xmlns:p14="http://schemas.microsoft.com/office/powerpoint/2010/main" val="286634287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AA0A6-3279-4395-5225-AAD899C95308}"/>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4FAA68C6-BAA1-FBB1-D530-DC7F95FB730E}"/>
              </a:ext>
            </a:extLst>
          </p:cNvPr>
          <p:cNvPicPr>
            <a:picLocks noChangeAspect="1"/>
          </p:cNvPicPr>
          <p:nvPr/>
        </p:nvPicPr>
        <p:blipFill>
          <a:blip r:embed="rId3"/>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C6183474-95C3-424B-F9F9-CF696A2F7CD4}"/>
              </a:ext>
            </a:extLst>
          </p:cNvPr>
          <p:cNvPicPr>
            <a:picLocks noChangeAspect="1"/>
          </p:cNvPicPr>
          <p:nvPr/>
        </p:nvPicPr>
        <p:blipFill>
          <a:blip r:embed="rId4"/>
          <a:stretch>
            <a:fillRect/>
          </a:stretch>
        </p:blipFill>
        <p:spPr>
          <a:xfrm>
            <a:off x="988095" y="1167929"/>
            <a:ext cx="7864536" cy="1107105"/>
          </a:xfrm>
          <a:prstGeom prst="rect">
            <a:avLst/>
          </a:prstGeom>
          <a:ln w="12700">
            <a:miter lim="400000"/>
          </a:ln>
        </p:spPr>
      </p:pic>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00B8FF24-D865-07EA-1C0D-2FFCCB25A116}"/>
              </a:ext>
            </a:extLst>
          </p:cNvPr>
          <p:cNvSpPr txBox="1"/>
          <p:nvPr/>
        </p:nvSpPr>
        <p:spPr>
          <a:xfrm>
            <a:off x="1334937" y="6239485"/>
            <a:ext cx="22191916"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endParaRPr>
          </a:p>
          <a:p>
            <a:pPr marL="0" marR="0" lvl="0" indent="0" algn="just" defTabSz="2438338" rtl="0" eaLnBrk="1" fontAlgn="auto" latinLnBrk="0" hangingPunct="0">
              <a:lnSpc>
                <a:spcPct val="100000"/>
              </a:lnSpc>
              <a:spcBef>
                <a:spcPts val="0"/>
              </a:spcBef>
              <a:spcAft>
                <a:spcPts val="0"/>
              </a:spcAft>
              <a:buClrTx/>
              <a:buSzTx/>
              <a:buFont typeface="Wingdings" pitchFamily="2" charset="2"/>
              <a:buChar char="Ø"/>
              <a:tabLst/>
              <a:defRPr/>
            </a:pPr>
            <a:endPar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endParaRPr>
          </a:p>
        </p:txBody>
      </p:sp>
      <p:pic>
        <p:nvPicPr>
          <p:cNvPr id="2" name="Predstavnost v spletu 1" title="Uvod v integriteto: dr. Poštenčič">
            <a:hlinkClick r:id="" action="ppaction://media"/>
            <a:extLst>
              <a:ext uri="{FF2B5EF4-FFF2-40B4-BE49-F238E27FC236}">
                <a16:creationId xmlns:a16="http://schemas.microsoft.com/office/drawing/2014/main" id="{07D3B874-DF57-9511-3B3E-2B413FFF6E27}"/>
              </a:ext>
            </a:extLst>
          </p:cNvPr>
          <p:cNvPicPr>
            <a:picLocks noRot="1" noChangeAspect="1"/>
          </p:cNvPicPr>
          <p:nvPr>
            <a:videoFile r:link="rId1"/>
          </p:nvPr>
        </p:nvPicPr>
        <p:blipFill>
          <a:blip r:embed="rId5"/>
          <a:stretch>
            <a:fillRect/>
          </a:stretch>
        </p:blipFill>
        <p:spPr>
          <a:xfrm>
            <a:off x="4288220" y="2662590"/>
            <a:ext cx="15240000" cy="8610600"/>
          </a:xfrm>
          <a:prstGeom prst="rect">
            <a:avLst/>
          </a:prstGeom>
        </p:spPr>
      </p:pic>
    </p:spTree>
    <p:extLst>
      <p:ext uri="{BB962C8B-B14F-4D97-AF65-F5344CB8AC3E}">
        <p14:creationId xmlns:p14="http://schemas.microsoft.com/office/powerpoint/2010/main" val="33711286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460B7-D526-9C9C-0216-3740A4356B9D}"/>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D01D8E86-A8F2-0190-0DE3-D98ECEA6853F}"/>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pic>
        <p:nvPicPr>
          <p:cNvPr id="163" name="Image" descr="Image">
            <a:extLst>
              <a:ext uri="{FF2B5EF4-FFF2-40B4-BE49-F238E27FC236}">
                <a16:creationId xmlns:a16="http://schemas.microsoft.com/office/drawing/2014/main" id="{35C51188-1F5F-1712-3DF6-C76428187C72}"/>
              </a:ext>
            </a:extLst>
          </p:cNvPr>
          <p:cNvPicPr>
            <a:picLocks noChangeAspect="1"/>
          </p:cNvPicPr>
          <p:nvPr/>
        </p:nvPicPr>
        <p:blipFill>
          <a:blip r:embed="rId3"/>
          <a:stretch>
            <a:fillRect/>
          </a:stretch>
        </p:blipFill>
        <p:spPr>
          <a:xfrm>
            <a:off x="1334937" y="1167929"/>
            <a:ext cx="7864536" cy="1107105"/>
          </a:xfrm>
          <a:prstGeom prst="rect">
            <a:avLst/>
          </a:prstGeom>
          <a:ln w="12700">
            <a:miter lim="400000"/>
          </a:ln>
        </p:spPr>
      </p:pic>
      <p:sp>
        <p:nvSpPr>
          <p:cNvPr id="164" name="NASLOV">
            <a:extLst>
              <a:ext uri="{FF2B5EF4-FFF2-40B4-BE49-F238E27FC236}">
                <a16:creationId xmlns:a16="http://schemas.microsoft.com/office/drawing/2014/main" id="{51B1FA44-90E9-8A89-B7AE-E43177BD80D1}"/>
              </a:ext>
            </a:extLst>
          </p:cNvPr>
          <p:cNvSpPr txBox="1"/>
          <p:nvPr/>
        </p:nvSpPr>
        <p:spPr>
          <a:xfrm>
            <a:off x="1039750" y="2537130"/>
            <a:ext cx="21479735"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7200" b="1" i="0" u="none" strike="noStrike" kern="0" cap="none" spc="0" normalizeH="0" baseline="0" noProof="0" dirty="0">
                <a:ln>
                  <a:noFill/>
                </a:ln>
                <a:solidFill>
                  <a:srgbClr val="529DBA"/>
                </a:solidFill>
                <a:effectLst/>
                <a:uLnTx/>
                <a:uFillTx/>
                <a:latin typeface="Republika" panose="02000506040000020004" pitchFamily="2" charset="-18"/>
                <a:sym typeface="Republika"/>
              </a:rPr>
              <a:t>NEKAJ PODATKOV</a:t>
            </a: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DC7AF2CE-DBF2-9898-F1A5-EB7CEE9C3858}"/>
              </a:ext>
            </a:extLst>
          </p:cNvPr>
          <p:cNvSpPr txBox="1"/>
          <p:nvPr/>
        </p:nvSpPr>
        <p:spPr>
          <a:xfrm>
            <a:off x="1039751" y="5227243"/>
            <a:ext cx="21479735" cy="34881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just">
              <a:spcAft>
                <a:spcPts val="1200"/>
              </a:spcAft>
              <a:buFont typeface="Wingdings" panose="05000000000000000000" pitchFamily="2" charset="2"/>
              <a:buChar char="Ø"/>
            </a:pPr>
            <a:r>
              <a:rPr lang="sl-SI" sz="4000" dirty="0">
                <a:cs typeface="Arial" panose="020B0604020202020204" pitchFamily="34" charset="0"/>
              </a:rPr>
              <a:t>Število prejetih prijav v letu 2024: 844, v letu 2023: 817</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Skupno smo v letu 2024 podali 1.633 pojasnil, odgovorov in mnenj, od tega 268 na teme, ki jih ureja </a:t>
            </a:r>
            <a:r>
              <a:rPr lang="sl-SI" sz="4000" dirty="0" err="1">
                <a:cs typeface="Arial" panose="020B0604020202020204" pitchFamily="34" charset="0"/>
              </a:rPr>
              <a:t>ZZPri</a:t>
            </a:r>
            <a:r>
              <a:rPr lang="sl-SI" sz="4000" dirty="0">
                <a:cs typeface="Arial" panose="020B0604020202020204" pitchFamily="34" charset="0"/>
              </a:rPr>
              <a:t>, 1.365 pa smo jih podali v povezavi z instituti, ki jih ureja </a:t>
            </a:r>
            <a:r>
              <a:rPr lang="sl-SI" sz="4000" dirty="0" err="1">
                <a:cs typeface="Arial" panose="020B0604020202020204" pitchFamily="34" charset="0"/>
              </a:rPr>
              <a:t>ZIntPK</a:t>
            </a:r>
            <a:r>
              <a:rPr lang="sl-SI" sz="4000" dirty="0">
                <a:cs typeface="Arial" panose="020B0604020202020204" pitchFamily="34" charset="0"/>
              </a:rPr>
              <a:t>.</a:t>
            </a:r>
          </a:p>
          <a:p>
            <a:pPr marL="571500" indent="-571500" algn="just">
              <a:spcAft>
                <a:spcPts val="1200"/>
              </a:spcAft>
              <a:buFont typeface="Wingdings" panose="05000000000000000000" pitchFamily="2" charset="2"/>
              <a:buChar char="Ø"/>
            </a:pPr>
            <a:r>
              <a:rPr lang="sl-SI" sz="4000" dirty="0">
                <a:cs typeface="Arial" panose="020B0604020202020204" pitchFamily="34" charset="0"/>
              </a:rPr>
              <a:t>V povezavi s sumi kršitev, ki so v </a:t>
            </a:r>
            <a:r>
              <a:rPr lang="sl-SI" sz="4000" dirty="0" err="1">
                <a:cs typeface="Arial" panose="020B0604020202020204" pitchFamily="34" charset="0"/>
              </a:rPr>
              <a:t>ZIntPK</a:t>
            </a:r>
            <a:r>
              <a:rPr lang="sl-SI" sz="4000" dirty="0">
                <a:cs typeface="Arial" panose="020B0604020202020204" pitchFamily="34" charset="0"/>
              </a:rPr>
              <a:t> in </a:t>
            </a:r>
            <a:r>
              <a:rPr lang="sl-SI" sz="4000" dirty="0" err="1">
                <a:cs typeface="Arial" panose="020B0604020202020204" pitchFamily="34" charset="0"/>
              </a:rPr>
              <a:t>ZZPri</a:t>
            </a:r>
            <a:r>
              <a:rPr lang="sl-SI" sz="4000" dirty="0">
                <a:cs typeface="Arial" panose="020B0604020202020204" pitchFamily="34" charset="0"/>
              </a:rPr>
              <a:t> določene za prekršek, smo v letu 2024 uvedli 197 </a:t>
            </a:r>
            <a:r>
              <a:rPr lang="sl-SI" sz="4000" dirty="0" err="1">
                <a:cs typeface="Arial" panose="020B0604020202020204" pitchFamily="34" charset="0"/>
              </a:rPr>
              <a:t>prekrškovnih</a:t>
            </a:r>
            <a:r>
              <a:rPr lang="sl-SI" sz="4000" dirty="0">
                <a:cs typeface="Arial" panose="020B0604020202020204" pitchFamily="34" charset="0"/>
              </a:rPr>
              <a:t> postopkov. </a:t>
            </a:r>
          </a:p>
        </p:txBody>
      </p:sp>
    </p:spTree>
    <p:extLst>
      <p:ext uri="{BB962C8B-B14F-4D97-AF65-F5344CB8AC3E}">
        <p14:creationId xmlns:p14="http://schemas.microsoft.com/office/powerpoint/2010/main" val="125235584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70BEA-E476-411B-3B56-7A65F96EC790}"/>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4EA3A4DB-A5B2-DCCD-00DC-1864ECB961B2}"/>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63A8BD6D-4B99-DFA6-5F16-92C1A4439D21}"/>
              </a:ext>
            </a:extLst>
          </p:cNvPr>
          <p:cNvSpPr txBox="1"/>
          <p:nvPr/>
        </p:nvSpPr>
        <p:spPr>
          <a:xfrm>
            <a:off x="803092" y="2529653"/>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defTabSz="2438338" rtl="0" eaLnBrk="1" fontAlgn="auto" latinLnBrk="0" hangingPunct="0">
              <a:lnSpc>
                <a:spcPct val="100000"/>
              </a:lnSpc>
              <a:spcBef>
                <a:spcPts val="0"/>
              </a:spcBef>
              <a:spcAft>
                <a:spcPts val="0"/>
              </a:spcAft>
              <a:buClrTx/>
              <a:buSzTx/>
              <a:buFontTx/>
              <a:buNone/>
              <a:tabLst/>
              <a:defRPr/>
            </a:pPr>
            <a:r>
              <a:rPr lang="sl-SI" b="1" dirty="0">
                <a:latin typeface="Republika" panose="02000506040000020004" pitchFamily="2" charset="-18"/>
              </a:rPr>
              <a:t>SPLOŠNO O POSTOPKIH</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CB03BFE-291E-1F1B-D6FB-2357AA2FA990}"/>
              </a:ext>
            </a:extLst>
          </p:cNvPr>
          <p:cNvSpPr txBox="1"/>
          <p:nvPr/>
        </p:nvSpPr>
        <p:spPr>
          <a:xfrm>
            <a:off x="645436" y="3709463"/>
            <a:ext cx="21394006" cy="6873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indent="0" algn="just">
              <a:buNone/>
            </a:pPr>
            <a:endParaRPr lang="sl-SI" sz="4400" dirty="0">
              <a:latin typeface="Republika" panose="02000506040000020004" pitchFamily="2" charset="-18"/>
            </a:endParaRPr>
          </a:p>
          <a:p>
            <a:pPr marL="0" indent="0" algn="just">
              <a:buNone/>
            </a:pPr>
            <a:r>
              <a:rPr lang="sl-SI" sz="4400" dirty="0">
                <a:solidFill>
                  <a:schemeClr val="tx1"/>
                </a:solidFill>
                <a:latin typeface="Republika" panose="02000506040000020004" pitchFamily="2" charset="-18"/>
              </a:rPr>
              <a:t>Komisija v zvezi z izvajanjem pristojnosti vodi:</a:t>
            </a:r>
          </a:p>
          <a:p>
            <a:pPr marL="571500" indent="-571500" algn="just">
              <a:buFont typeface="Wingdings" panose="05000000000000000000" pitchFamily="2" charset="2"/>
              <a:buChar char="Ø"/>
            </a:pPr>
            <a:r>
              <a:rPr lang="sl-SI" sz="4400" dirty="0">
                <a:solidFill>
                  <a:srgbClr val="529DBA"/>
                </a:solidFill>
                <a:latin typeface="Republika" panose="02000506040000020004" pitchFamily="2" charset="-18"/>
              </a:rPr>
              <a:t>upravne postopke</a:t>
            </a:r>
            <a:r>
              <a:rPr lang="sl-SI" sz="4400" dirty="0">
                <a:latin typeface="Republika" panose="02000506040000020004" pitchFamily="2" charset="-18"/>
              </a:rPr>
              <a:t>,</a:t>
            </a:r>
          </a:p>
          <a:p>
            <a:pPr marL="571500" indent="-571500" algn="just">
              <a:buFont typeface="Wingdings" panose="05000000000000000000" pitchFamily="2" charset="2"/>
              <a:buChar char="Ø"/>
            </a:pPr>
            <a:r>
              <a:rPr lang="sl-SI" sz="4400" dirty="0">
                <a:solidFill>
                  <a:srgbClr val="529DBA"/>
                </a:solidFill>
                <a:latin typeface="Republika" panose="02000506040000020004" pitchFamily="2" charset="-18"/>
              </a:rPr>
              <a:t>hitre </a:t>
            </a:r>
            <a:r>
              <a:rPr lang="sl-SI" sz="4400" dirty="0" err="1">
                <a:solidFill>
                  <a:srgbClr val="529DBA"/>
                </a:solidFill>
                <a:latin typeface="Republika" panose="02000506040000020004" pitchFamily="2" charset="-18"/>
              </a:rPr>
              <a:t>prekrškovne</a:t>
            </a:r>
            <a:r>
              <a:rPr lang="sl-SI" sz="4400" dirty="0">
                <a:solidFill>
                  <a:srgbClr val="529DBA"/>
                </a:solidFill>
                <a:latin typeface="Republika" panose="02000506040000020004" pitchFamily="2" charset="-18"/>
              </a:rPr>
              <a:t> postopke </a:t>
            </a:r>
            <a:r>
              <a:rPr lang="sl-SI" sz="4400" dirty="0">
                <a:latin typeface="Republika" panose="02000506040000020004" pitchFamily="2" charset="-18"/>
              </a:rPr>
              <a:t>in</a:t>
            </a:r>
          </a:p>
          <a:p>
            <a:pPr marL="571500" indent="-571500" algn="just">
              <a:buFont typeface="Wingdings" panose="05000000000000000000" pitchFamily="2" charset="2"/>
              <a:buChar char="Ø"/>
            </a:pPr>
            <a:r>
              <a:rPr lang="sl-SI" sz="4400" b="1" dirty="0">
                <a:solidFill>
                  <a:srgbClr val="529DBA"/>
                </a:solidFill>
                <a:latin typeface="Republika" panose="02000506040000020004" pitchFamily="2" charset="-18"/>
              </a:rPr>
              <a:t>druge javnopravne postopke </a:t>
            </a:r>
            <a:r>
              <a:rPr lang="sl-SI" sz="4400" dirty="0">
                <a:latin typeface="Republika" panose="02000506040000020004" pitchFamily="2" charset="-18"/>
              </a:rPr>
              <a:t>po določbah </a:t>
            </a:r>
            <a:r>
              <a:rPr lang="sl-SI" sz="4400" dirty="0" err="1">
                <a:latin typeface="Republika" panose="02000506040000020004" pitchFamily="2" charset="-18"/>
              </a:rPr>
              <a:t>ZIntPK</a:t>
            </a:r>
            <a:r>
              <a:rPr lang="sl-SI" sz="4400" dirty="0">
                <a:latin typeface="Republika" panose="02000506040000020004" pitchFamily="2" charset="-18"/>
              </a:rPr>
              <a:t>.</a:t>
            </a:r>
          </a:p>
          <a:p>
            <a:pPr marL="571500" indent="-571500" algn="just">
              <a:buFont typeface="Wingdings" panose="05000000000000000000" pitchFamily="2" charset="2"/>
              <a:buChar char="Ø"/>
            </a:pPr>
            <a:endParaRPr lang="sl-SI" sz="4400" dirty="0">
              <a:latin typeface="Republika" panose="02000506040000020004" pitchFamily="2" charset="-18"/>
            </a:endParaRPr>
          </a:p>
          <a:p>
            <a:pPr marL="571500" indent="-571500" algn="just">
              <a:buFont typeface="Wingdings" panose="05000000000000000000" pitchFamily="2" charset="2"/>
              <a:buChar char="Ø"/>
            </a:pPr>
            <a:r>
              <a:rPr lang="sl-SI" sz="4400" dirty="0">
                <a:latin typeface="Republika" panose="02000506040000020004" pitchFamily="2" charset="-18"/>
              </a:rPr>
              <a:t>Pomembno: zastaralni rok 5 let, pri nasprotju interesov 2 leti</a:t>
            </a:r>
          </a:p>
          <a:p>
            <a:pPr marL="0" indent="0" algn="just">
              <a:buNone/>
            </a:pPr>
            <a:endParaRPr lang="sl-SI" sz="4400" dirty="0">
              <a:latin typeface="Republika" panose="02000506040000020004" pitchFamily="2" charset="-18"/>
            </a:endParaRPr>
          </a:p>
          <a:p>
            <a:pPr marL="0" indent="0" algn="just">
              <a:buNone/>
            </a:pPr>
            <a:endParaRPr lang="sl-SI" sz="4400" b="1" dirty="0">
              <a:solidFill>
                <a:srgbClr val="529DBA"/>
              </a:solidFill>
              <a:latin typeface="Republika" panose="02000506040000020004" pitchFamily="2" charset="-18"/>
            </a:endParaRPr>
          </a:p>
          <a:p>
            <a:pPr algn="just">
              <a:buFont typeface="Wingdings" pitchFamily="2" charset="2"/>
              <a:buChar char="ü"/>
            </a:pPr>
            <a:endParaRPr kumimoji="0" lang="sl-SI" sz="44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pic>
        <p:nvPicPr>
          <p:cNvPr id="3" name="Image" descr="Image">
            <a:extLst>
              <a:ext uri="{FF2B5EF4-FFF2-40B4-BE49-F238E27FC236}">
                <a16:creationId xmlns:a16="http://schemas.microsoft.com/office/drawing/2014/main" id="{F743FD22-5A8F-E264-03A7-7F6FD4842B17}"/>
              </a:ext>
            </a:extLst>
          </p:cNvPr>
          <p:cNvPicPr>
            <a:picLocks noChangeAspect="1"/>
          </p:cNvPicPr>
          <p:nvPr/>
        </p:nvPicPr>
        <p:blipFill>
          <a:blip r:embed="rId3"/>
          <a:stretch>
            <a:fillRect/>
          </a:stretch>
        </p:blipFill>
        <p:spPr>
          <a:xfrm>
            <a:off x="530897" y="832643"/>
            <a:ext cx="7864536" cy="1107105"/>
          </a:xfrm>
          <a:prstGeom prst="rect">
            <a:avLst/>
          </a:prstGeom>
          <a:ln w="12700">
            <a:miter lim="400000"/>
          </a:ln>
        </p:spPr>
      </p:pic>
    </p:spTree>
    <p:extLst>
      <p:ext uri="{BB962C8B-B14F-4D97-AF65-F5344CB8AC3E}">
        <p14:creationId xmlns:p14="http://schemas.microsoft.com/office/powerpoint/2010/main" val="29195317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70BEA-E476-411B-3B56-7A65F96EC790}"/>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4EA3A4DB-A5B2-DCCD-00DC-1864ECB961B2}"/>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63A8BD6D-4B99-DFA6-5F16-92C1A4439D21}"/>
              </a:ext>
            </a:extLst>
          </p:cNvPr>
          <p:cNvSpPr txBox="1"/>
          <p:nvPr/>
        </p:nvSpPr>
        <p:spPr>
          <a:xfrm>
            <a:off x="613906" y="2165837"/>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defTabSz="2438338" rtl="0" eaLnBrk="1" fontAlgn="auto" latinLnBrk="0" hangingPunct="0">
              <a:lnSpc>
                <a:spcPct val="100000"/>
              </a:lnSpc>
              <a:spcBef>
                <a:spcPts val="0"/>
              </a:spcBef>
              <a:spcAft>
                <a:spcPts val="0"/>
              </a:spcAft>
              <a:buClrTx/>
              <a:buSzTx/>
              <a:buFontTx/>
              <a:buNone/>
              <a:tabLst/>
              <a:defRPr/>
            </a:pPr>
            <a:r>
              <a:rPr kumimoji="0" lang="sl-SI" sz="7000" i="0" u="none" strike="noStrike" kern="0" cap="none" spc="0" normalizeH="0" baseline="0" noProof="0" dirty="0">
                <a:ln>
                  <a:noFill/>
                </a:ln>
                <a:solidFill>
                  <a:srgbClr val="529DBA"/>
                </a:solidFill>
                <a:effectLst/>
                <a:uLnTx/>
                <a:uFillTx/>
                <a:latin typeface="Republika" panose="02000506040000020004" pitchFamily="2" charset="-18"/>
                <a:sym typeface="Republika"/>
              </a:rPr>
              <a:t>POTEK POSTOPKA</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3CB03BFE-291E-1F1B-D6FB-2357AA2FA990}"/>
              </a:ext>
            </a:extLst>
          </p:cNvPr>
          <p:cNvSpPr txBox="1"/>
          <p:nvPr/>
        </p:nvSpPr>
        <p:spPr>
          <a:xfrm>
            <a:off x="613906" y="3791665"/>
            <a:ext cx="21394006" cy="8905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r>
              <a:rPr kumimoji="0" lang="sl-SI" sz="4400" b="0" i="0" u="none" strike="noStrike" kern="100" cap="none" spc="0" normalizeH="0" baseline="0" noProof="0" dirty="0">
                <a:ln>
                  <a:noFill/>
                </a:ln>
                <a:solidFill>
                  <a:srgbClr val="5E5E5E"/>
                </a:solidFill>
                <a:effectLst/>
                <a:uLnTx/>
                <a:uFillTx/>
                <a:latin typeface="Republika" panose="02000506040000020004" pitchFamily="2" charset="-18"/>
                <a:ea typeface="Aptos" panose="020B0004020202020204" pitchFamily="34" charset="0"/>
                <a:cs typeface="Times New Roman" panose="02020603050405020304" pitchFamily="18" charset="0"/>
                <a:sym typeface="Helvetica Neue"/>
              </a:rPr>
              <a:t>Dve fazi:</a:t>
            </a:r>
          </a:p>
          <a:p>
            <a:pPr marL="0" marR="0" lvl="0" indent="0" algn="just" defTabSz="2438338" rtl="0" eaLnBrk="1" fontAlgn="auto" latinLnBrk="0" hangingPunct="0">
              <a:lnSpc>
                <a:spcPct val="100000"/>
              </a:lnSpc>
              <a:spcBef>
                <a:spcPts val="0"/>
              </a:spcBef>
              <a:spcAft>
                <a:spcPts val="0"/>
              </a:spcAft>
              <a:buClrTx/>
              <a:buSzTx/>
              <a:buFontTx/>
              <a:buNone/>
              <a:tabLst/>
              <a:defRPr/>
            </a:pPr>
            <a:r>
              <a:rPr kumimoji="0" lang="sl-SI" sz="4400" b="0" i="0" u="none" strike="noStrike" kern="100" cap="none" spc="0" normalizeH="0" baseline="0" noProof="0" dirty="0">
                <a:ln>
                  <a:noFill/>
                </a:ln>
                <a:solidFill>
                  <a:srgbClr val="5E5E5E"/>
                </a:solidFill>
                <a:effectLst/>
                <a:uLnTx/>
                <a:uFillTx/>
                <a:latin typeface="Republika" panose="02000506040000020004" pitchFamily="2" charset="-18"/>
                <a:ea typeface="Aptos" panose="020B0004020202020204" pitchFamily="34" charset="0"/>
                <a:cs typeface="Times New Roman" panose="02020603050405020304" pitchFamily="18" charset="0"/>
                <a:sym typeface="Helvetica Neue"/>
              </a:rPr>
              <a:t> </a:t>
            </a:r>
          </a:p>
          <a:p>
            <a:pPr marL="571500" marR="0" lvl="0" indent="-571500" algn="just" defTabSz="2438338" rtl="0" eaLnBrk="1" fontAlgn="auto" latinLnBrk="0" hangingPunct="0">
              <a:lnSpc>
                <a:spcPct val="100000"/>
              </a:lnSpc>
              <a:spcBef>
                <a:spcPts val="0"/>
              </a:spcBef>
              <a:spcAft>
                <a:spcPts val="0"/>
              </a:spcAft>
              <a:buClrTx/>
              <a:buSzTx/>
              <a:buFont typeface="Wingdings" panose="05000000000000000000" pitchFamily="2" charset="2"/>
              <a:buChar char="Ø"/>
              <a:tabLst/>
              <a:defRPr/>
            </a:pPr>
            <a:r>
              <a:rPr lang="sl-SI" sz="4400" b="1" dirty="0">
                <a:solidFill>
                  <a:srgbClr val="529DBA"/>
                </a:solidFill>
                <a:latin typeface="Republika" panose="02000506040000020004" pitchFamily="2" charset="-18"/>
              </a:rPr>
              <a:t>PREDHODNI PREIZKUS</a:t>
            </a:r>
            <a:r>
              <a:rPr lang="sl-SI" sz="4400" kern="100" dirty="0">
                <a:latin typeface="Republika" panose="02000506040000020004" pitchFamily="2" charset="-18"/>
                <a:ea typeface="Aptos" panose="020B0004020202020204" pitchFamily="34" charset="0"/>
                <a:cs typeface="Times New Roman" panose="02020603050405020304" pitchFamily="18" charset="0"/>
              </a:rPr>
              <a:t>: v</a:t>
            </a:r>
            <a:r>
              <a:rPr lang="sl-SI" sz="4400" dirty="0">
                <a:latin typeface="Republika" panose="02000506040000020004" pitchFamily="2" charset="-18"/>
              </a:rPr>
              <a:t>se prijave in postopki na lastno pobudo morajo najprej prestati predhodni preizkus, kjer  preverimo verodostojnost navedb:</a:t>
            </a:r>
          </a:p>
          <a:p>
            <a:pPr marL="571500" indent="-571500" algn="just">
              <a:buFont typeface="Wingdings" panose="05000000000000000000" pitchFamily="2" charset="2"/>
              <a:buChar char="ü"/>
            </a:pPr>
            <a:r>
              <a:rPr lang="sl-SI" sz="4400" u="sng" dirty="0">
                <a:latin typeface="Republika" panose="02000506040000020004" pitchFamily="2" charset="-18"/>
              </a:rPr>
              <a:t>Pridobivanje dokumentacije na podlagi 16. člena </a:t>
            </a:r>
            <a:r>
              <a:rPr lang="sl-SI" sz="4400" u="sng" dirty="0" err="1">
                <a:latin typeface="Republika" panose="02000506040000020004" pitchFamily="2" charset="-18"/>
              </a:rPr>
              <a:t>ZIntPK</a:t>
            </a:r>
            <a:r>
              <a:rPr lang="sl-SI" sz="4400" u="sng" dirty="0">
                <a:latin typeface="Republika" panose="02000506040000020004" pitchFamily="2" charset="-18"/>
              </a:rPr>
              <a:t> – tudi bančna dokumentacija</a:t>
            </a:r>
            <a:r>
              <a:rPr lang="sl-SI" sz="4400" dirty="0">
                <a:latin typeface="Republika" panose="02000506040000020004" pitchFamily="2" charset="-18"/>
              </a:rPr>
              <a:t>.</a:t>
            </a:r>
          </a:p>
          <a:p>
            <a:pPr marL="571500" indent="-571500" algn="just">
              <a:buFont typeface="Wingdings" panose="05000000000000000000" pitchFamily="2" charset="2"/>
              <a:buChar char="ü"/>
            </a:pPr>
            <a:r>
              <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Opravljanje neformalnih razgovorov s fizičnimi osebami, če v to privolijo.</a:t>
            </a:r>
          </a:p>
          <a:p>
            <a:pPr algn="just"/>
            <a:endPar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endParaRPr>
          </a:p>
          <a:p>
            <a:pPr algn="just"/>
            <a:r>
              <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Po opravljenem predhodnem preizkusu: </a:t>
            </a:r>
          </a:p>
          <a:p>
            <a:pPr marL="571500" indent="-571500" algn="just">
              <a:buFont typeface="Wingdings" panose="05000000000000000000" pitchFamily="2" charset="2"/>
              <a:buChar char="Ø"/>
              <a:defRPr/>
            </a:pPr>
            <a:r>
              <a:rPr lang="sl-SI" sz="4400" dirty="0">
                <a:solidFill>
                  <a:schemeClr val="tx1"/>
                </a:solidFill>
                <a:latin typeface="Republika" panose="02000506040000020004" pitchFamily="2" charset="-18"/>
              </a:rPr>
              <a:t>zaključek</a:t>
            </a:r>
          </a:p>
          <a:p>
            <a:pPr marL="571500" indent="-571500" algn="just">
              <a:buFont typeface="Wingdings" panose="05000000000000000000" pitchFamily="2" charset="2"/>
              <a:buChar char="Ø"/>
              <a:defRPr/>
            </a:pPr>
            <a:r>
              <a:rPr lang="sl-SI" sz="4400" dirty="0">
                <a:solidFill>
                  <a:schemeClr val="tx1"/>
                </a:solidFill>
                <a:latin typeface="Republika" panose="02000506040000020004" pitchFamily="2" charset="-18"/>
              </a:rPr>
              <a:t>odstop</a:t>
            </a:r>
          </a:p>
          <a:p>
            <a:pPr algn="just">
              <a:defRPr/>
            </a:pPr>
            <a:endParaRPr lang="sl-SI" sz="4400" b="1" dirty="0">
              <a:solidFill>
                <a:srgbClr val="529DBA"/>
              </a:solidFill>
              <a:latin typeface="Republika" panose="02000506040000020004" pitchFamily="2" charset="-18"/>
            </a:endParaRPr>
          </a:p>
          <a:p>
            <a:pPr marL="0" indent="0" algn="just">
              <a:buNone/>
            </a:pPr>
            <a:endParaRPr lang="sl-SI" sz="4400" dirty="0">
              <a:latin typeface="Arial Narrow" panose="020B0606020202030204" pitchFamily="34" charset="0"/>
            </a:endParaRPr>
          </a:p>
          <a:p>
            <a:pPr algn="just">
              <a:buFont typeface="Wingdings" pitchFamily="2" charset="2"/>
              <a:buChar char="ü"/>
            </a:pPr>
            <a:endParaRPr kumimoji="0" lang="sl-SI" sz="4400" b="0" i="0" u="none" strike="noStrike" kern="0" cap="none" spc="0" normalizeH="0" baseline="0" noProof="0" dirty="0">
              <a:ln>
                <a:noFill/>
              </a:ln>
              <a:solidFill>
                <a:srgbClr val="5E5E5E"/>
              </a:solidFill>
              <a:effectLst/>
              <a:uLnTx/>
              <a:uFillTx/>
              <a:latin typeface="Arial Narrow" panose="020B0606020202030204" pitchFamily="34" charset="0"/>
              <a:sym typeface="Helvetica Neue"/>
            </a:endParaRPr>
          </a:p>
        </p:txBody>
      </p:sp>
      <p:pic>
        <p:nvPicPr>
          <p:cNvPr id="3" name="Image" descr="Image">
            <a:extLst>
              <a:ext uri="{FF2B5EF4-FFF2-40B4-BE49-F238E27FC236}">
                <a16:creationId xmlns:a16="http://schemas.microsoft.com/office/drawing/2014/main" id="{42FFD1F2-BC7C-62C6-73B2-40E73DCC81A6}"/>
              </a:ext>
            </a:extLst>
          </p:cNvPr>
          <p:cNvPicPr>
            <a:picLocks noChangeAspect="1"/>
          </p:cNvPicPr>
          <p:nvPr/>
        </p:nvPicPr>
        <p:blipFill>
          <a:blip r:embed="rId3"/>
          <a:stretch>
            <a:fillRect/>
          </a:stretch>
        </p:blipFill>
        <p:spPr>
          <a:xfrm>
            <a:off x="613906" y="642071"/>
            <a:ext cx="7864536" cy="1107105"/>
          </a:xfrm>
          <a:prstGeom prst="rect">
            <a:avLst/>
          </a:prstGeom>
          <a:ln w="12700">
            <a:miter lim="400000"/>
          </a:ln>
        </p:spPr>
      </p:pic>
    </p:spTree>
    <p:extLst>
      <p:ext uri="{BB962C8B-B14F-4D97-AF65-F5344CB8AC3E}">
        <p14:creationId xmlns:p14="http://schemas.microsoft.com/office/powerpoint/2010/main" val="24103403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3DEF0-E28E-7162-D5C3-07C3CFD45A8E}"/>
            </a:ext>
          </a:extLst>
        </p:cNvPr>
        <p:cNvGrpSpPr/>
        <p:nvPr/>
      </p:nvGrpSpPr>
      <p:grpSpPr>
        <a:xfrm>
          <a:off x="0" y="0"/>
          <a:ext cx="0" cy="0"/>
          <a:chOff x="0" y="0"/>
          <a:chExt cx="0" cy="0"/>
        </a:xfrm>
      </p:grpSpPr>
      <p:pic>
        <p:nvPicPr>
          <p:cNvPr id="162" name="Image" descr="Image">
            <a:extLst>
              <a:ext uri="{FF2B5EF4-FFF2-40B4-BE49-F238E27FC236}">
                <a16:creationId xmlns:a16="http://schemas.microsoft.com/office/drawing/2014/main" id="{58FC10C3-77E6-EB53-BC10-0C19551829DD}"/>
              </a:ext>
            </a:extLst>
          </p:cNvPr>
          <p:cNvPicPr>
            <a:picLocks noChangeAspect="1"/>
          </p:cNvPicPr>
          <p:nvPr/>
        </p:nvPicPr>
        <p:blipFill>
          <a:blip r:embed="rId2"/>
          <a:stretch>
            <a:fillRect/>
          </a:stretch>
        </p:blipFill>
        <p:spPr>
          <a:xfrm>
            <a:off x="-1349" y="11660745"/>
            <a:ext cx="24386699" cy="2071845"/>
          </a:xfrm>
          <a:prstGeom prst="rect">
            <a:avLst/>
          </a:prstGeom>
          <a:ln w="12700">
            <a:miter lim="400000"/>
          </a:ln>
        </p:spPr>
      </p:pic>
      <p:sp>
        <p:nvSpPr>
          <p:cNvPr id="164" name="NASLOV">
            <a:extLst>
              <a:ext uri="{FF2B5EF4-FFF2-40B4-BE49-F238E27FC236}">
                <a16:creationId xmlns:a16="http://schemas.microsoft.com/office/drawing/2014/main" id="{03F559A3-72AA-A5E7-F5C1-6F27AE1161F8}"/>
              </a:ext>
            </a:extLst>
          </p:cNvPr>
          <p:cNvSpPr txBox="1"/>
          <p:nvPr/>
        </p:nvSpPr>
        <p:spPr>
          <a:xfrm>
            <a:off x="803092" y="2529653"/>
            <a:ext cx="22777817" cy="1179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000" b="1">
                <a:solidFill>
                  <a:srgbClr val="529DBA"/>
                </a:solidFill>
                <a:latin typeface="Republika"/>
                <a:ea typeface="Republika"/>
                <a:cs typeface="Republika"/>
                <a:sym typeface="Republika"/>
              </a:defRPr>
            </a:lvl1pPr>
          </a:lstStyle>
          <a:p>
            <a:pPr marL="0" marR="0" lvl="0" indent="0" algn="l" defTabSz="2438338" rtl="0" eaLnBrk="1" fontAlgn="auto" latinLnBrk="0" hangingPunct="0">
              <a:lnSpc>
                <a:spcPct val="100000"/>
              </a:lnSpc>
              <a:spcBef>
                <a:spcPts val="0"/>
              </a:spcBef>
              <a:spcAft>
                <a:spcPts val="0"/>
              </a:spcAft>
              <a:buClrTx/>
              <a:buSzTx/>
              <a:buFontTx/>
              <a:buNone/>
              <a:tabLst/>
              <a:defRPr/>
            </a:pPr>
            <a:r>
              <a:rPr kumimoji="0" lang="sl-SI" sz="7000" i="0" u="none" strike="noStrike" kern="0" cap="none" spc="0" normalizeH="0" baseline="0" noProof="0" dirty="0">
                <a:ln>
                  <a:noFill/>
                </a:ln>
                <a:solidFill>
                  <a:srgbClr val="529DBA"/>
                </a:solidFill>
                <a:effectLst/>
                <a:uLnTx/>
                <a:uFillTx/>
                <a:latin typeface="Republika" panose="02000506040000020004" pitchFamily="2" charset="-18"/>
                <a:sym typeface="Republika"/>
              </a:rPr>
              <a:t>PREISKAVA</a:t>
            </a:r>
            <a:endParaRPr kumimoji="0" sz="7000" b="1" i="0" u="none" strike="noStrike" kern="0" cap="none" spc="0" normalizeH="0" baseline="0" noProof="0" dirty="0">
              <a:ln>
                <a:noFill/>
              </a:ln>
              <a:solidFill>
                <a:srgbClr val="529DBA"/>
              </a:solidFill>
              <a:effectLst/>
              <a:uLnTx/>
              <a:uFillTx/>
              <a:latin typeface="Republika" panose="02000506040000020004" pitchFamily="2" charset="-18"/>
              <a:sym typeface="Republika"/>
            </a:endParaRPr>
          </a:p>
        </p:txBody>
      </p:sp>
      <p:sp>
        <p:nvSpPr>
          <p:cNvPr id="16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B8C09D7B-828C-8CF8-2612-29E51B1DE51F}"/>
              </a:ext>
            </a:extLst>
          </p:cNvPr>
          <p:cNvSpPr txBox="1"/>
          <p:nvPr/>
        </p:nvSpPr>
        <p:spPr>
          <a:xfrm>
            <a:off x="520262" y="3442025"/>
            <a:ext cx="21361526" cy="6196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0" algn="just" defTabSz="2438338" rtl="0" eaLnBrk="1" fontAlgn="auto" latinLnBrk="0" hangingPunct="0">
              <a:lnSpc>
                <a:spcPct val="100000"/>
              </a:lnSpc>
              <a:spcBef>
                <a:spcPts val="0"/>
              </a:spcBef>
              <a:spcAft>
                <a:spcPts val="0"/>
              </a:spcAft>
              <a:buClrTx/>
              <a:buSzTx/>
              <a:buFontTx/>
              <a:buNone/>
              <a:tabLst/>
              <a:defRPr/>
            </a:pPr>
            <a:endParaRPr kumimoji="0" lang="sl-SI" sz="4400" b="0" i="0" u="none" strike="noStrike" kern="100" cap="none" spc="0" normalizeH="0" baseline="0" noProof="0" dirty="0">
              <a:ln>
                <a:noFill/>
              </a:ln>
              <a:solidFill>
                <a:srgbClr val="5E5E5E"/>
              </a:solidFill>
              <a:effectLst/>
              <a:uLnTx/>
              <a:uFillTx/>
              <a:latin typeface="Arial Narrow" panose="020B0606020202030204" pitchFamily="34" charset="0"/>
              <a:ea typeface="Aptos" panose="020B0004020202020204" pitchFamily="34" charset="0"/>
              <a:cs typeface="Times New Roman" panose="02020603050405020304" pitchFamily="18" charset="0"/>
              <a:sym typeface="Helvetica Neue"/>
            </a:endParaRPr>
          </a:p>
          <a:p>
            <a:pPr algn="just"/>
            <a:r>
              <a:rPr lang="sl-SI" sz="4400" dirty="0">
                <a:latin typeface="Republika" panose="02000506040000020004" pitchFamily="2" charset="-18"/>
              </a:rPr>
              <a:t>Če ugotovimo utemeljen sum kršitev </a:t>
            </a:r>
            <a:r>
              <a:rPr lang="sl-SI" sz="4400" dirty="0" err="1">
                <a:latin typeface="Republika" panose="02000506040000020004" pitchFamily="2" charset="-18"/>
              </a:rPr>
              <a:t>ZIntPK</a:t>
            </a:r>
            <a:r>
              <a:rPr lang="sl-SI" sz="4400" dirty="0">
                <a:latin typeface="Republika" panose="02000506040000020004" pitchFamily="2" charset="-18"/>
              </a:rPr>
              <a:t>, na podlagi predloga za uvedbo preiskave, ki ga sprejme senat Komisije, uvedemo </a:t>
            </a:r>
            <a:r>
              <a:rPr lang="sl-SI" sz="4400" b="1" dirty="0">
                <a:solidFill>
                  <a:srgbClr val="529DBA"/>
                </a:solidFill>
                <a:latin typeface="Republika" panose="02000506040000020004" pitchFamily="2" charset="-18"/>
              </a:rPr>
              <a:t>PREISKAVO:</a:t>
            </a:r>
          </a:p>
          <a:p>
            <a:pPr marL="0" indent="0" algn="just">
              <a:buNone/>
            </a:pPr>
            <a:endParaRPr lang="sl-SI" sz="4400" b="1" dirty="0">
              <a:solidFill>
                <a:srgbClr val="529DBA"/>
              </a:solidFill>
              <a:latin typeface="Republika" panose="02000506040000020004" pitchFamily="2" charset="-18"/>
            </a:endParaRPr>
          </a:p>
          <a:p>
            <a:pPr marL="571500" indent="-571500" algn="just">
              <a:buFont typeface="Wingdings" panose="05000000000000000000" pitchFamily="2" charset="2"/>
              <a:buChar char="Ø"/>
            </a:pPr>
            <a:r>
              <a:rPr lang="sl-SI" sz="4400" dirty="0">
                <a:latin typeface="Republika" panose="02000506040000020004" pitchFamily="2" charset="-18"/>
              </a:rPr>
              <a:t>znana je obravnavana oseba (uradna oseba), kaj in pri čem se ji očita kršitev </a:t>
            </a:r>
            <a:r>
              <a:rPr lang="sl-SI" sz="4400" dirty="0" err="1">
                <a:latin typeface="Republika" panose="02000506040000020004" pitchFamily="2" charset="-18"/>
              </a:rPr>
              <a:t>ZIntPK</a:t>
            </a:r>
            <a:endParaRPr lang="sl-SI" sz="4400" dirty="0">
              <a:latin typeface="Republika" panose="02000506040000020004" pitchFamily="2" charset="-18"/>
            </a:endParaRPr>
          </a:p>
          <a:p>
            <a:pPr marL="571500" indent="-571500" algn="just">
              <a:buFont typeface="Wingdings" panose="05000000000000000000" pitchFamily="2" charset="2"/>
              <a:buChar char="Ø"/>
            </a:pPr>
            <a:r>
              <a:rPr lang="sl-SI" sz="4400" dirty="0">
                <a:latin typeface="Republika" panose="02000506040000020004" pitchFamily="2" charset="-18"/>
              </a:rPr>
              <a:t>o</a:t>
            </a:r>
            <a:r>
              <a:rPr kumimoji="0" lang="sl-SI" sz="4400" b="0" i="0" u="none" strike="noStrike" kern="0" cap="none" spc="0" normalizeH="0" baseline="0" noProof="0" dirty="0" err="1">
                <a:ln>
                  <a:noFill/>
                </a:ln>
                <a:solidFill>
                  <a:srgbClr val="5E5E5E"/>
                </a:solidFill>
                <a:effectLst/>
                <a:uLnTx/>
                <a:uFillTx/>
                <a:latin typeface="Republika" panose="02000506040000020004" pitchFamily="2" charset="-18"/>
                <a:sym typeface="Helvetica Neue"/>
              </a:rPr>
              <a:t>bravnavano</a:t>
            </a:r>
            <a:r>
              <a:rPr kumimoji="0" lang="sl-SI" sz="4400" b="0" i="0" u="none" strike="noStrike" kern="0" cap="none" spc="0" normalizeH="0" baseline="0" noProof="0" dirty="0">
                <a:ln>
                  <a:noFill/>
                </a:ln>
                <a:solidFill>
                  <a:srgbClr val="5E5E5E"/>
                </a:solidFill>
                <a:effectLst/>
                <a:uLnTx/>
                <a:uFillTx/>
                <a:latin typeface="Republika" panose="02000506040000020004" pitchFamily="2" charset="-18"/>
                <a:sym typeface="Helvetica Neue"/>
              </a:rPr>
              <a:t> oseb</a:t>
            </a:r>
            <a:r>
              <a:rPr lang="sl-SI" sz="4400" dirty="0">
                <a:latin typeface="Republika" panose="02000506040000020004" pitchFamily="2" charset="-18"/>
              </a:rPr>
              <a:t>o se seznani z njenimi pravicami – vključno </a:t>
            </a:r>
            <a:r>
              <a:rPr lang="sl-SI" sz="4400" u="sng" dirty="0">
                <a:latin typeface="Republika" panose="02000506040000020004" pitchFamily="2" charset="-18"/>
              </a:rPr>
              <a:t>s pravico do vpogleda v spis zadeve</a:t>
            </a:r>
          </a:p>
          <a:p>
            <a:pPr marL="571500" indent="-571500" algn="just">
              <a:buFont typeface="Wingdings" panose="05000000000000000000" pitchFamily="2" charset="2"/>
              <a:buChar char="Ø"/>
            </a:pPr>
            <a:endParaRPr kumimoji="0" lang="sl-SI" sz="4400" b="0" i="0" u="sng" strike="noStrike" kern="0" cap="none" spc="0" normalizeH="0" baseline="0" noProof="0" dirty="0">
              <a:ln>
                <a:noFill/>
              </a:ln>
              <a:solidFill>
                <a:srgbClr val="5E5E5E"/>
              </a:solidFill>
              <a:effectLst/>
              <a:uLnTx/>
              <a:uFillTx/>
              <a:latin typeface="Republika" panose="02000506040000020004" pitchFamily="2" charset="-18"/>
              <a:sym typeface="Helvetica Neue"/>
            </a:endParaRPr>
          </a:p>
          <a:p>
            <a:pPr marL="571500" indent="-571500" algn="just">
              <a:buFont typeface="Wingdings" panose="05000000000000000000" pitchFamily="2" charset="2"/>
              <a:buChar char="Ø"/>
            </a:pPr>
            <a:r>
              <a:rPr kumimoji="0" lang="sl-SI" sz="4400" b="0" i="0" u="sng" strike="noStrike" kern="0" cap="none" spc="0" normalizeH="0" baseline="0" noProof="0" dirty="0">
                <a:ln>
                  <a:noFill/>
                </a:ln>
                <a:solidFill>
                  <a:srgbClr val="5E5E5E"/>
                </a:solidFill>
                <a:effectLst/>
                <a:uLnTx/>
                <a:uFillTx/>
                <a:latin typeface="Republika" panose="02000506040000020004" pitchFamily="2" charset="-18"/>
                <a:sym typeface="Helvetica Neue"/>
              </a:rPr>
              <a:t>Pravico do vpogleda </a:t>
            </a:r>
            <a:r>
              <a:rPr lang="sl-SI" sz="4400" u="sng" dirty="0">
                <a:latin typeface="Republika" panose="02000506040000020004" pitchFamily="2" charset="-18"/>
              </a:rPr>
              <a:t>ureja 15.c člen </a:t>
            </a:r>
            <a:r>
              <a:rPr lang="sl-SI" sz="4400" u="sng" dirty="0" err="1">
                <a:latin typeface="Republika" panose="02000506040000020004" pitchFamily="2" charset="-18"/>
              </a:rPr>
              <a:t>ZIntPK</a:t>
            </a:r>
            <a:r>
              <a:rPr lang="sl-SI" sz="4400" u="sng" dirty="0">
                <a:latin typeface="Republika" panose="02000506040000020004" pitchFamily="2" charset="-18"/>
              </a:rPr>
              <a:t>: omejitve!</a:t>
            </a:r>
            <a:endParaRPr kumimoji="0" lang="sl-SI" sz="4400" b="0" i="0" u="sng" strike="noStrike" kern="0" cap="none" spc="0" normalizeH="0" baseline="0" noProof="0" dirty="0">
              <a:ln>
                <a:noFill/>
              </a:ln>
              <a:solidFill>
                <a:srgbClr val="5E5E5E"/>
              </a:solidFill>
              <a:effectLst/>
              <a:uLnTx/>
              <a:uFillTx/>
              <a:latin typeface="Republika" panose="02000506040000020004" pitchFamily="2" charset="-18"/>
              <a:sym typeface="Helvetica Neue"/>
            </a:endParaRPr>
          </a:p>
        </p:txBody>
      </p:sp>
      <p:pic>
        <p:nvPicPr>
          <p:cNvPr id="3" name="Image" descr="Image">
            <a:extLst>
              <a:ext uri="{FF2B5EF4-FFF2-40B4-BE49-F238E27FC236}">
                <a16:creationId xmlns:a16="http://schemas.microsoft.com/office/drawing/2014/main" id="{26B34332-00BA-6352-DE98-C32E77CF449D}"/>
              </a:ext>
            </a:extLst>
          </p:cNvPr>
          <p:cNvPicPr>
            <a:picLocks noChangeAspect="1"/>
          </p:cNvPicPr>
          <p:nvPr/>
        </p:nvPicPr>
        <p:blipFill>
          <a:blip r:embed="rId3"/>
          <a:stretch>
            <a:fillRect/>
          </a:stretch>
        </p:blipFill>
        <p:spPr>
          <a:xfrm>
            <a:off x="520262" y="770292"/>
            <a:ext cx="7864536" cy="1107105"/>
          </a:xfrm>
          <a:prstGeom prst="rect">
            <a:avLst/>
          </a:prstGeom>
          <a:ln w="12700">
            <a:miter lim="400000"/>
          </a:ln>
        </p:spPr>
      </p:pic>
    </p:spTree>
    <p:extLst>
      <p:ext uri="{BB962C8B-B14F-4D97-AF65-F5344CB8AC3E}">
        <p14:creationId xmlns:p14="http://schemas.microsoft.com/office/powerpoint/2010/main" val="2008954089"/>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Po meri 1">
      <a:majorFont>
        <a:latin typeface="Republika"/>
        <a:ea typeface="Helvetica Neue"/>
        <a:cs typeface="Helvetica Neue"/>
      </a:majorFont>
      <a:minorFont>
        <a:latin typeface="Republika"/>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2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7537</TotalTime>
  <Words>2429</Words>
  <Application>Microsoft Office PowerPoint</Application>
  <PresentationFormat>Po meri</PresentationFormat>
  <Paragraphs>251</Paragraphs>
  <Slides>32</Slides>
  <Notes>0</Notes>
  <HiddenSlides>0</HiddenSlides>
  <MMClips>3</MMClips>
  <ScaleCrop>false</ScaleCrop>
  <HeadingPairs>
    <vt:vector size="6" baseType="variant">
      <vt:variant>
        <vt:lpstr>Uporabljene pisave</vt:lpstr>
      </vt:variant>
      <vt:variant>
        <vt:i4>8</vt:i4>
      </vt:variant>
      <vt:variant>
        <vt:lpstr>Tema</vt:lpstr>
      </vt:variant>
      <vt:variant>
        <vt:i4>2</vt:i4>
      </vt:variant>
      <vt:variant>
        <vt:lpstr>Naslovi diapozitivov</vt:lpstr>
      </vt:variant>
      <vt:variant>
        <vt:i4>32</vt:i4>
      </vt:variant>
    </vt:vector>
  </HeadingPairs>
  <TitlesOfParts>
    <vt:vector size="42" baseType="lpstr">
      <vt:lpstr>Aptos</vt:lpstr>
      <vt:lpstr>Arial</vt:lpstr>
      <vt:lpstr>Arial Narrow</vt:lpstr>
      <vt:lpstr>Helvetica Neue</vt:lpstr>
      <vt:lpstr>Helvetica Neue Medium</vt:lpstr>
      <vt:lpstr>Republika</vt:lpstr>
      <vt:lpstr>Symbol</vt:lpstr>
      <vt:lpstr>Wingdings</vt:lpstr>
      <vt:lpstr>21_BasicWhite</vt:lpstr>
      <vt:lpstr>22_BasicWhite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Maja Divjak</dc:creator>
  <cp:lastModifiedBy>Katja Mihelič-Sušnik</cp:lastModifiedBy>
  <cp:revision>89</cp:revision>
  <dcterms:modified xsi:type="dcterms:W3CDTF">2025-04-10T12:03:41Z</dcterms:modified>
</cp:coreProperties>
</file>